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76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7" r:id="rId19"/>
    <p:sldId id="272" r:id="rId20"/>
    <p:sldId id="275" r:id="rId21"/>
  </p:sldIdLst>
  <p:sldSz cx="9144000" cy="5143500" type="screen16x9"/>
  <p:notesSz cx="6858000" cy="9144000"/>
  <p:embeddedFontLst>
    <p:embeddedFont>
      <p:font typeface="DM Serif Display" panose="020B0604020202020204" charset="0"/>
      <p:regular r:id="rId23"/>
      <p:italic r:id="rId24"/>
    </p:embeddedFont>
    <p:embeddedFont>
      <p:font typeface="Noto Sans Symbols" panose="020B0604020202020204" charset="0"/>
      <p:regular r:id="rId25"/>
      <p:bold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Open Sans Light" panose="020B0306030504020204" pitchFamily="34" charset="0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  <p:embeddedFont>
      <p:font typeface="Vrinda" panose="020B0502040204020203" pitchFamily="34" charset="0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46" roundtripDataSignature="AMtx7mhH5jVAcPhOHDz5rAHTOz7B/Rkd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3466E16-140B-4FE9-B228-BF9EBB6EF7E9}">
  <a:tblStyle styleId="{03466E16-140B-4FE9-B228-BF9EBB6EF7E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4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146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15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20" Type="http://schemas.openxmlformats.org/officeDocument/2006/relationships/slide" Target="slides/slide1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Google Shape;35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ae8f91536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g2ae8f91536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ae8f915361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8" name="Google Shape;388;g2ae8f915361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ae8f915361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8" name="Google Shape;388;g2ae8f915361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04788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ae8f915361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g2ae8f915361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9" name="Google Shape;41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807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9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98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lpha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roman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rabi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lpha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roman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rabi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lpha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roman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9"/>
          <p:cNvSpPr txBox="1">
            <a:spLocks noGrp="1"/>
          </p:cNvSpPr>
          <p:nvPr>
            <p:ph type="subTitle" idx="1"/>
          </p:nvPr>
        </p:nvSpPr>
        <p:spPr>
          <a:xfrm>
            <a:off x="934675" y="2689512"/>
            <a:ext cx="2877300" cy="13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" name="Google Shape;13;p99"/>
          <p:cNvSpPr txBox="1">
            <a:spLocks noGrp="1"/>
          </p:cNvSpPr>
          <p:nvPr>
            <p:ph type="subTitle" idx="2"/>
          </p:nvPr>
        </p:nvSpPr>
        <p:spPr>
          <a:xfrm>
            <a:off x="5371300" y="2689513"/>
            <a:ext cx="2877300" cy="13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" name="Google Shape;14;p99"/>
          <p:cNvSpPr txBox="1">
            <a:spLocks noGrp="1"/>
          </p:cNvSpPr>
          <p:nvPr>
            <p:ph type="ctrTitle"/>
          </p:nvPr>
        </p:nvSpPr>
        <p:spPr>
          <a:xfrm>
            <a:off x="934675" y="2129925"/>
            <a:ext cx="28773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99"/>
          <p:cNvSpPr txBox="1">
            <a:spLocks noGrp="1"/>
          </p:cNvSpPr>
          <p:nvPr>
            <p:ph type="ctrTitle" idx="3"/>
          </p:nvPr>
        </p:nvSpPr>
        <p:spPr>
          <a:xfrm>
            <a:off x="5371300" y="2129925"/>
            <a:ext cx="28773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8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00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100"/>
          <p:cNvSpPr txBox="1">
            <a:spLocks noGrp="1"/>
          </p:cNvSpPr>
          <p:nvPr>
            <p:ph type="ctrTitle" idx="2"/>
          </p:nvPr>
        </p:nvSpPr>
        <p:spPr>
          <a:xfrm>
            <a:off x="1386000" y="3425225"/>
            <a:ext cx="15819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100"/>
          <p:cNvSpPr txBox="1">
            <a:spLocks noGrp="1"/>
          </p:cNvSpPr>
          <p:nvPr>
            <p:ph type="ctrTitle" idx="3"/>
          </p:nvPr>
        </p:nvSpPr>
        <p:spPr>
          <a:xfrm>
            <a:off x="3767200" y="2613025"/>
            <a:ext cx="15819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100"/>
          <p:cNvSpPr txBox="1">
            <a:spLocks noGrp="1"/>
          </p:cNvSpPr>
          <p:nvPr>
            <p:ph type="ctrTitle" idx="4"/>
          </p:nvPr>
        </p:nvSpPr>
        <p:spPr>
          <a:xfrm>
            <a:off x="6148400" y="3425225"/>
            <a:ext cx="15819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" name="Google Shape;21;p100"/>
          <p:cNvSpPr txBox="1">
            <a:spLocks noGrp="1"/>
          </p:cNvSpPr>
          <p:nvPr>
            <p:ph type="subTitle" idx="1"/>
          </p:nvPr>
        </p:nvSpPr>
        <p:spPr>
          <a:xfrm>
            <a:off x="1386000" y="3778950"/>
            <a:ext cx="1581900" cy="6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Google Shape;22;p100"/>
          <p:cNvSpPr txBox="1">
            <a:spLocks noGrp="1"/>
          </p:cNvSpPr>
          <p:nvPr>
            <p:ph type="subTitle" idx="5"/>
          </p:nvPr>
        </p:nvSpPr>
        <p:spPr>
          <a:xfrm>
            <a:off x="3767200" y="2966750"/>
            <a:ext cx="1581900" cy="6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" name="Google Shape;23;p100"/>
          <p:cNvSpPr txBox="1">
            <a:spLocks noGrp="1"/>
          </p:cNvSpPr>
          <p:nvPr>
            <p:ph type="subTitle" idx="6"/>
          </p:nvPr>
        </p:nvSpPr>
        <p:spPr>
          <a:xfrm>
            <a:off x="6148400" y="3778950"/>
            <a:ext cx="1581900" cy="6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2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2"/>
          <p:cNvSpPr txBox="1">
            <a:spLocks noGrp="1"/>
          </p:cNvSpPr>
          <p:nvPr>
            <p:ph type="subTitle" idx="1"/>
          </p:nvPr>
        </p:nvSpPr>
        <p:spPr>
          <a:xfrm flipH="1">
            <a:off x="2144325" y="3016350"/>
            <a:ext cx="48552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" name="Google Shape;29;p102"/>
          <p:cNvSpPr txBox="1">
            <a:spLocks noGrp="1"/>
          </p:cNvSpPr>
          <p:nvPr>
            <p:ph type="title"/>
          </p:nvPr>
        </p:nvSpPr>
        <p:spPr>
          <a:xfrm>
            <a:off x="2144466" y="1380450"/>
            <a:ext cx="4855200" cy="16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40"/>
          <p:cNvSpPr/>
          <p:nvPr/>
        </p:nvSpPr>
        <p:spPr>
          <a:xfrm flipH="1">
            <a:off x="5204100" y="539500"/>
            <a:ext cx="3939900" cy="536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40"/>
          <p:cNvSpPr/>
          <p:nvPr/>
        </p:nvSpPr>
        <p:spPr>
          <a:xfrm rot="5400000" flipH="1">
            <a:off x="105125" y="4670975"/>
            <a:ext cx="679500" cy="536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6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41"/>
          <p:cNvSpPr/>
          <p:nvPr/>
        </p:nvSpPr>
        <p:spPr>
          <a:xfrm>
            <a:off x="5344850" y="0"/>
            <a:ext cx="3798900" cy="223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41"/>
          <p:cNvSpPr/>
          <p:nvPr/>
        </p:nvSpPr>
        <p:spPr>
          <a:xfrm>
            <a:off x="-2066275" y="4599425"/>
            <a:ext cx="2779500" cy="163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97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88" r:id="rId5"/>
    <p:sldLayoutId id="2147483689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2897">
          <p15:clr>
            <a:srgbClr val="EA4335"/>
          </p15:clr>
        </p15:guide>
        <p15:guide id="4" orient="horz" pos="34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obots.ox.ac.uk/%E2%88%BCvgg/publications/2016/Chung16/chung16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"/>
          <p:cNvSpPr/>
          <p:nvPr/>
        </p:nvSpPr>
        <p:spPr>
          <a:xfrm rot="5400000" flipH="1">
            <a:off x="-86250" y="4535400"/>
            <a:ext cx="679500" cy="536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4861" y="0"/>
            <a:ext cx="956788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4624E0-E3BC-7A98-DE32-3AA7824AF417}"/>
              </a:ext>
            </a:extLst>
          </p:cNvPr>
          <p:cNvSpPr/>
          <p:nvPr/>
        </p:nvSpPr>
        <p:spPr>
          <a:xfrm>
            <a:off x="1" y="589280"/>
            <a:ext cx="629920" cy="2506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b="1" dirty="0"/>
              <a:t>আ </a:t>
            </a: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4CDF54-823D-E9DB-4A81-E4124893C5F9}"/>
              </a:ext>
            </a:extLst>
          </p:cNvPr>
          <p:cNvSpPr/>
          <p:nvPr/>
        </p:nvSpPr>
        <p:spPr>
          <a:xfrm>
            <a:off x="836508" y="589280"/>
            <a:ext cx="629920" cy="2506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b="1" dirty="0"/>
              <a:t>অ,ও </a:t>
            </a: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9939AE-E8BD-1473-CEE9-BD02789FF9BD}"/>
              </a:ext>
            </a:extLst>
          </p:cNvPr>
          <p:cNvSpPr/>
          <p:nvPr/>
        </p:nvSpPr>
        <p:spPr>
          <a:xfrm>
            <a:off x="1673015" y="589280"/>
            <a:ext cx="629920" cy="2506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b="1" dirty="0"/>
              <a:t>এ 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6EB186-9DB9-6A6A-C954-ED10DA46A984}"/>
              </a:ext>
            </a:extLst>
          </p:cNvPr>
          <p:cNvSpPr/>
          <p:nvPr/>
        </p:nvSpPr>
        <p:spPr>
          <a:xfrm>
            <a:off x="1" y="1574800"/>
            <a:ext cx="629920" cy="2506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b="1" dirty="0"/>
              <a:t>উ,ঔ  </a:t>
            </a:r>
            <a:endParaRPr lang="en-US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63D6D5-A030-32A5-2655-AC305F8A9592}"/>
              </a:ext>
            </a:extLst>
          </p:cNvPr>
          <p:cNvSpPr/>
          <p:nvPr/>
        </p:nvSpPr>
        <p:spPr>
          <a:xfrm>
            <a:off x="836508" y="1574800"/>
            <a:ext cx="629920" cy="2506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b="1" dirty="0"/>
              <a:t>ই,ঈ  </a:t>
            </a:r>
            <a:endParaRPr lang="en-US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128779-08D6-268E-721B-1385BE3A194D}"/>
              </a:ext>
            </a:extLst>
          </p:cNvPr>
          <p:cNvSpPr/>
          <p:nvPr/>
        </p:nvSpPr>
        <p:spPr>
          <a:xfrm>
            <a:off x="1673015" y="1574800"/>
            <a:ext cx="629920" cy="2506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b="1" dirty="0"/>
              <a:t>জ,ব </a:t>
            </a:r>
            <a:endParaRPr lang="en-US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5FACAF-1986-7EF3-D9FB-336BB1032170}"/>
              </a:ext>
            </a:extLst>
          </p:cNvPr>
          <p:cNvSpPr/>
          <p:nvPr/>
        </p:nvSpPr>
        <p:spPr>
          <a:xfrm>
            <a:off x="20322" y="2401333"/>
            <a:ext cx="629920" cy="2506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b="1" dirty="0"/>
              <a:t>ক,খ </a:t>
            </a:r>
            <a:endParaRPr lang="en-US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3DCE57-2DEF-3A5B-27DB-670F08CF0BF5}"/>
              </a:ext>
            </a:extLst>
          </p:cNvPr>
          <p:cNvSpPr/>
          <p:nvPr/>
        </p:nvSpPr>
        <p:spPr>
          <a:xfrm>
            <a:off x="836509" y="2401332"/>
            <a:ext cx="629920" cy="2506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b="1" dirty="0"/>
              <a:t>ম,য </a:t>
            </a:r>
            <a:endParaRPr lang="en-US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D65E8D-7F55-76C0-CC7B-67346EA49C55}"/>
              </a:ext>
            </a:extLst>
          </p:cNvPr>
          <p:cNvSpPr/>
          <p:nvPr/>
        </p:nvSpPr>
        <p:spPr>
          <a:xfrm>
            <a:off x="1652696" y="2401331"/>
            <a:ext cx="629920" cy="2506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b="1" dirty="0"/>
              <a:t>প,ভ </a:t>
            </a:r>
            <a:endParaRPr lang="en-US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E9B9FF-B6A9-FEBD-8515-F92CAED69D18}"/>
              </a:ext>
            </a:extLst>
          </p:cNvPr>
          <p:cNvSpPr/>
          <p:nvPr/>
        </p:nvSpPr>
        <p:spPr>
          <a:xfrm>
            <a:off x="33870" y="3136240"/>
            <a:ext cx="629920" cy="2506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b="1" dirty="0"/>
              <a:t>আ </a:t>
            </a:r>
            <a:endParaRPr lang="en-US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62C686-EDB5-06C8-3D59-68B606C409CF}"/>
              </a:ext>
            </a:extLst>
          </p:cNvPr>
          <p:cNvSpPr/>
          <p:nvPr/>
        </p:nvSpPr>
        <p:spPr>
          <a:xfrm>
            <a:off x="819576" y="3136239"/>
            <a:ext cx="629920" cy="2506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b="1" dirty="0"/>
              <a:t>অ,ও </a:t>
            </a:r>
            <a:endParaRPr lang="en-US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E97233-1378-0CC3-8A18-0FAB7E2E0CBC}"/>
              </a:ext>
            </a:extLst>
          </p:cNvPr>
          <p:cNvSpPr/>
          <p:nvPr/>
        </p:nvSpPr>
        <p:spPr>
          <a:xfrm>
            <a:off x="1673015" y="3136239"/>
            <a:ext cx="629920" cy="2506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b="1" dirty="0"/>
              <a:t>এ </a:t>
            </a:r>
            <a:endParaRPr lang="en-US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B39B8C-1EDA-9C87-3FCC-28D6F1F27BF7}"/>
              </a:ext>
            </a:extLst>
          </p:cNvPr>
          <p:cNvSpPr/>
          <p:nvPr/>
        </p:nvSpPr>
        <p:spPr>
          <a:xfrm>
            <a:off x="-14861" y="4101439"/>
            <a:ext cx="629920" cy="2506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b="1" dirty="0"/>
              <a:t>উ,ঔ  </a:t>
            </a:r>
            <a:endParaRPr lang="en-US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3A61C3-AAB5-4261-5213-0271B84F5E47}"/>
              </a:ext>
            </a:extLst>
          </p:cNvPr>
          <p:cNvSpPr/>
          <p:nvPr/>
        </p:nvSpPr>
        <p:spPr>
          <a:xfrm>
            <a:off x="843284" y="4139869"/>
            <a:ext cx="629920" cy="2506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b="1" dirty="0"/>
              <a:t>ই,ঈ  </a:t>
            </a:r>
            <a:endParaRPr lang="en-US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8A68E7-C7F9-4A3C-38B0-907CD8D130C3}"/>
              </a:ext>
            </a:extLst>
          </p:cNvPr>
          <p:cNvSpPr/>
          <p:nvPr/>
        </p:nvSpPr>
        <p:spPr>
          <a:xfrm>
            <a:off x="1701429" y="4101437"/>
            <a:ext cx="629920" cy="2506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b="1" dirty="0"/>
              <a:t>জ,ব </a:t>
            </a:r>
            <a:endParaRPr lang="en-US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76616F-AA35-45FD-77BC-DE4C0CE5CCC0}"/>
              </a:ext>
            </a:extLst>
          </p:cNvPr>
          <p:cNvSpPr/>
          <p:nvPr/>
        </p:nvSpPr>
        <p:spPr>
          <a:xfrm>
            <a:off x="0" y="4880797"/>
            <a:ext cx="629920" cy="2506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b="1" dirty="0"/>
              <a:t>ত,ঠ </a:t>
            </a:r>
            <a:endParaRPr lang="en-US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DC1A31-13B1-8411-C687-7A65DD693446}"/>
              </a:ext>
            </a:extLst>
          </p:cNvPr>
          <p:cNvSpPr/>
          <p:nvPr/>
        </p:nvSpPr>
        <p:spPr>
          <a:xfrm>
            <a:off x="1652696" y="4884090"/>
            <a:ext cx="629920" cy="2506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b="1" dirty="0"/>
              <a:t>ফ</a:t>
            </a:r>
            <a:endParaRPr lang="en-US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D30AF3-3E5B-0FD3-D996-737A583CBF74}"/>
              </a:ext>
            </a:extLst>
          </p:cNvPr>
          <p:cNvSpPr/>
          <p:nvPr/>
        </p:nvSpPr>
        <p:spPr>
          <a:xfrm>
            <a:off x="819576" y="4854455"/>
            <a:ext cx="629920" cy="2506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b="1" dirty="0"/>
              <a:t>থ,ঝ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4D01E9-2070-4672-8842-B17D988D7B5D}"/>
              </a:ext>
            </a:extLst>
          </p:cNvPr>
          <p:cNvSpPr txBox="1"/>
          <p:nvPr/>
        </p:nvSpPr>
        <p:spPr>
          <a:xfrm>
            <a:off x="8616950" y="18415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7000"/>
          </a:blip>
          <a:stretch>
            <a:fillRect/>
          </a:stretch>
        </a:blip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9"/>
          <p:cNvSpPr txBox="1"/>
          <p:nvPr/>
        </p:nvSpPr>
        <p:spPr>
          <a:xfrm>
            <a:off x="441704" y="419669"/>
            <a:ext cx="3971609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Font typeface="DM Serif Display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Preprocessing</a:t>
            </a:r>
            <a:endParaRPr/>
          </a:p>
        </p:txBody>
      </p:sp>
      <p:sp>
        <p:nvSpPr>
          <p:cNvPr id="320" name="Google Shape;320;p9"/>
          <p:cNvSpPr txBox="1"/>
          <p:nvPr/>
        </p:nvSpPr>
        <p:spPr>
          <a:xfrm>
            <a:off x="639992" y="869046"/>
            <a:ext cx="4075776" cy="1093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None/>
            </a:pPr>
            <a:r>
              <a:rPr lang="en" sz="1200" b="1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endParaRPr sz="1200"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" sz="1100" dirty="0">
                <a:solidFill>
                  <a:srgbClr val="212121"/>
                </a:solidFill>
              </a:rPr>
              <a:t>Frames &gt;</a:t>
            </a:r>
            <a:r>
              <a:rPr lang="en" sz="1100" b="0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30: add frames at regular intervals.</a:t>
            </a:r>
            <a:endParaRPr sz="1200"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" sz="1100" dirty="0">
                <a:solidFill>
                  <a:srgbClr val="212121"/>
                </a:solidFill>
              </a:rPr>
              <a:t>Frames &lt; </a:t>
            </a:r>
            <a:r>
              <a:rPr lang="en" sz="1100" b="0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30: Add duplicate frames to the beginning and ending</a:t>
            </a:r>
            <a:endParaRPr sz="1100" b="1" i="0" u="none" strike="noStrike" cap="none" dirty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None/>
            </a:pPr>
            <a:endParaRPr sz="1200" b="0" i="0" u="none" strike="noStrike" cap="none" dirty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None/>
            </a:pPr>
            <a:endParaRPr sz="1200" b="0" i="0" u="none" strike="noStrike" cap="none" dirty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None/>
            </a:pPr>
            <a:endParaRPr sz="1200" b="0" i="0" u="none" strike="noStrike" cap="none" dirty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57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200" b="0" i="0" u="none" strike="noStrike" cap="none" dirty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" name="Google Shape;321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3666" y="2116621"/>
            <a:ext cx="2062508" cy="2478232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9"/>
          <p:cNvSpPr txBox="1"/>
          <p:nvPr/>
        </p:nvSpPr>
        <p:spPr>
          <a:xfrm>
            <a:off x="4804116" y="2571750"/>
            <a:ext cx="3764731" cy="1919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None/>
            </a:pPr>
            <a:r>
              <a:rPr lang="en" sz="1400" b="1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Augmentation</a:t>
            </a:r>
            <a:endParaRPr dirty="0"/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None/>
            </a:pPr>
            <a:endParaRPr sz="1050" i="0" u="none" strike="noStrike" cap="none" dirty="0">
              <a:solidFill>
                <a:srgbClr val="212121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57200" lvl="1" indent="-342900">
              <a:lnSpc>
                <a:spcPct val="150000"/>
              </a:lnSpc>
              <a:buClr>
                <a:schemeClr val="lt1"/>
              </a:buClr>
              <a:buSzPts val="1800"/>
              <a:buFont typeface="Arial"/>
              <a:buChar char="•"/>
            </a:pPr>
            <a:r>
              <a:rPr lang="en" sz="1050" i="0" u="none" strike="noStrike" cap="none" dirty="0">
                <a:solidFill>
                  <a:schemeClr val="bg1">
                    <a:lumMod val="50000"/>
                  </a:schemeClr>
                </a:solidFill>
                <a:latin typeface="+mj-lt"/>
                <a:ea typeface="Open Sans Light"/>
                <a:cs typeface="Open Sans Light"/>
                <a:sym typeface="Open Sans Light"/>
              </a:rPr>
              <a:t>Utilization of Albumentation Library:</a:t>
            </a:r>
            <a:endParaRPr sz="105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pPr marL="457200" lvl="1" indent="-342900">
              <a:lnSpc>
                <a:spcPct val="150000"/>
              </a:lnSpc>
              <a:buClr>
                <a:schemeClr val="lt1"/>
              </a:buClr>
              <a:buSzPts val="1800"/>
              <a:buFont typeface="Arial"/>
              <a:buChar char="•"/>
            </a:pPr>
            <a:r>
              <a:rPr lang="en" sz="1050" i="0" u="none" strike="noStrike" cap="none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Arial"/>
              </a:rPr>
              <a:t>Applied to grayscale frames</a:t>
            </a:r>
            <a:endParaRPr sz="1050" i="0" u="none" strike="noStrike" cap="none" dirty="0">
              <a:solidFill>
                <a:schemeClr val="bg1">
                  <a:lumMod val="50000"/>
                </a:schemeClr>
              </a:solidFill>
              <a:latin typeface="+mj-lt"/>
              <a:ea typeface="Arial"/>
              <a:cs typeface="Arial"/>
              <a:sym typeface="Arial"/>
            </a:endParaRPr>
          </a:p>
          <a:p>
            <a:pPr marL="457200" lvl="1" indent="-342900">
              <a:lnSpc>
                <a:spcPct val="150000"/>
              </a:lnSpc>
              <a:buClr>
                <a:schemeClr val="lt1"/>
              </a:buClr>
              <a:buSzPts val="1800"/>
              <a:buFont typeface="Arial"/>
              <a:buChar char="•"/>
            </a:pPr>
            <a:r>
              <a:rPr lang="en" sz="1050" i="0" u="none" strike="noStrike" cap="none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Arial"/>
              </a:rPr>
              <a:t>Shifts: horizontal and vertical</a:t>
            </a:r>
            <a:endParaRPr sz="105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pPr marL="457200" lvl="1" indent="-342900">
              <a:lnSpc>
                <a:spcPct val="150000"/>
              </a:lnSpc>
              <a:buClr>
                <a:schemeClr val="lt1"/>
              </a:buClr>
              <a:buSzPts val="1800"/>
              <a:buFont typeface="Arial"/>
              <a:buChar char="•"/>
            </a:pPr>
            <a:r>
              <a:rPr lang="en" sz="1050" i="0" u="none" strike="noStrike" cap="none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Arial"/>
              </a:rPr>
              <a:t>Rotation range: 20 degrees, </a:t>
            </a:r>
            <a:endParaRPr sz="105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pPr marL="457200" lvl="1" indent="-342900">
              <a:lnSpc>
                <a:spcPct val="150000"/>
              </a:lnSpc>
              <a:buClr>
                <a:schemeClr val="lt1"/>
              </a:buClr>
              <a:buSzPts val="1800"/>
              <a:buFont typeface="Arial"/>
              <a:buChar char="•"/>
            </a:pPr>
            <a:r>
              <a:rPr lang="en" sz="105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F</a:t>
            </a:r>
            <a:r>
              <a:rPr lang="en" sz="1050" i="0" u="none" strike="noStrike" cap="none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Arial"/>
              </a:rPr>
              <a:t>lip images</a:t>
            </a:r>
            <a:endParaRPr sz="105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None/>
            </a:pPr>
            <a:endParaRPr sz="1200" b="0" i="0" u="none" strike="noStrike" cap="none" dirty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None/>
            </a:pPr>
            <a:endParaRPr sz="1200" b="0" i="0" u="none" strike="noStrike" cap="none" dirty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57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200" b="0" i="0" u="none" strike="noStrike" cap="none" dirty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9"/>
          <p:cNvSpPr txBox="1"/>
          <p:nvPr/>
        </p:nvSpPr>
        <p:spPr>
          <a:xfrm>
            <a:off x="1037771" y="4641308"/>
            <a:ext cx="202170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 : Rotation of frames in augmentation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19F8C-C6DA-4A18-8C59-85B633584D49}"/>
              </a:ext>
            </a:extLst>
          </p:cNvPr>
          <p:cNvSpPr txBox="1"/>
          <p:nvPr/>
        </p:nvSpPr>
        <p:spPr>
          <a:xfrm>
            <a:off x="8616950" y="184150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14000"/>
          </a:blip>
          <a:stretch>
            <a:fillRect/>
          </a:stretch>
        </a:blip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0"/>
          <p:cNvSpPr txBox="1">
            <a:spLocks noGrp="1"/>
          </p:cNvSpPr>
          <p:nvPr>
            <p:ph type="ctrTitle" idx="3"/>
          </p:nvPr>
        </p:nvSpPr>
        <p:spPr>
          <a:xfrm>
            <a:off x="476930" y="371178"/>
            <a:ext cx="3971609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dirty="0"/>
              <a:t>Architecture:  </a:t>
            </a:r>
            <a:r>
              <a:rPr lang="en" sz="2000" b="1" dirty="0"/>
              <a:t>CNN-RNN</a:t>
            </a:r>
            <a:endParaRPr sz="2000" b="1" dirty="0"/>
          </a:p>
        </p:txBody>
      </p:sp>
      <p:sp>
        <p:nvSpPr>
          <p:cNvPr id="329" name="Google Shape;329;p10"/>
          <p:cNvSpPr/>
          <p:nvPr/>
        </p:nvSpPr>
        <p:spPr>
          <a:xfrm>
            <a:off x="0" y="0"/>
            <a:ext cx="215668" cy="5143500"/>
          </a:xfrm>
          <a:prstGeom prst="rect">
            <a:avLst/>
          </a:prstGeom>
          <a:solidFill>
            <a:srgbClr val="323232">
              <a:alpha val="7215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0"/>
          <p:cNvSpPr txBox="1"/>
          <p:nvPr/>
        </p:nvSpPr>
        <p:spPr>
          <a:xfrm>
            <a:off x="541021" y="828105"/>
            <a:ext cx="4124888" cy="13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None/>
            </a:pPr>
            <a:r>
              <a:rPr lang="en" sz="1100" b="1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CNN-RNN Architecture:</a:t>
            </a:r>
            <a:endParaRPr sz="1100" b="0" i="0" u="none" strike="noStrike" cap="none" dirty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" sz="1050" b="0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Combines CNN and RNN layers.</a:t>
            </a:r>
            <a:endParaRPr sz="1200" dirty="0"/>
          </a:p>
          <a:p>
            <a:pPr marL="4572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" sz="1050" b="0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Output of RNN is passed to a fully connected layer for classification.</a:t>
            </a:r>
            <a:endParaRPr sz="1200" dirty="0"/>
          </a:p>
          <a:p>
            <a:pPr marL="11430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None/>
            </a:pPr>
            <a:endParaRPr sz="1100" b="0" i="0" u="none" strike="noStrike" cap="none" dirty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100" b="0" i="0" u="none" strike="noStrike" cap="none" dirty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None/>
            </a:pPr>
            <a:r>
              <a:rPr lang="en" sz="1050" b="1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Why CNN-RNN:</a:t>
            </a:r>
            <a:endParaRPr sz="1050" b="0" i="0" u="none" strike="noStrike" cap="none" dirty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" sz="1050" b="0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CNN to extract relevant features.</a:t>
            </a:r>
            <a:endParaRPr sz="1200" dirty="0"/>
          </a:p>
          <a:p>
            <a:pPr marL="4572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" sz="1050" b="0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RNN to interpret the sequence of frames.</a:t>
            </a:r>
            <a:endParaRPr sz="1200" dirty="0"/>
          </a:p>
          <a:p>
            <a:pPr marL="11430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None/>
            </a:pPr>
            <a:r>
              <a:rPr lang="en" sz="1100" b="0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11430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None/>
            </a:pPr>
            <a:endParaRPr sz="1100" b="0" i="0" u="none" strike="noStrike" cap="none" dirty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None/>
            </a:pPr>
            <a:endParaRPr sz="1100" b="0" i="0" u="none" strike="noStrike" cap="none" dirty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None/>
            </a:pPr>
            <a:endParaRPr sz="1100" b="0" i="0" u="none" strike="noStrike" cap="none" dirty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None/>
            </a:pPr>
            <a:endParaRPr sz="1100" b="0" i="0" u="none" strike="noStrike" cap="none" dirty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None/>
            </a:pPr>
            <a:endParaRPr sz="600" b="0" i="0" u="none" strike="noStrike" cap="none" dirty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" name="Google Shape;331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1265" y="583251"/>
            <a:ext cx="3426013" cy="2540751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10"/>
          <p:cNvSpPr txBox="1"/>
          <p:nvPr/>
        </p:nvSpPr>
        <p:spPr>
          <a:xfrm>
            <a:off x="869128" y="3996283"/>
            <a:ext cx="432682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Other Architectures:</a:t>
            </a:r>
            <a:endParaRPr sz="1100" b="0" i="0" u="none" strike="noStrike" cap="none" dirty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" sz="1100" b="0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Transformer-based models which use self-attention mechanisms.</a:t>
            </a:r>
            <a:endParaRPr sz="1200"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 dirty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C1E468-47E4-4937-B937-4C2A5B2E2782}"/>
              </a:ext>
            </a:extLst>
          </p:cNvPr>
          <p:cNvSpPr txBox="1"/>
          <p:nvPr/>
        </p:nvSpPr>
        <p:spPr>
          <a:xfrm>
            <a:off x="8616950" y="184150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14000"/>
          </a:blip>
          <a:stretch>
            <a:fillRect/>
          </a:stretch>
        </a:blip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1"/>
          <p:cNvSpPr txBox="1">
            <a:spLocks noGrp="1"/>
          </p:cNvSpPr>
          <p:nvPr>
            <p:ph type="ctrTitle" idx="3"/>
          </p:nvPr>
        </p:nvSpPr>
        <p:spPr>
          <a:xfrm>
            <a:off x="476930" y="371178"/>
            <a:ext cx="3971609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Model:  </a:t>
            </a:r>
            <a:r>
              <a:rPr lang="en" sz="2000" b="1"/>
              <a:t>LipNet</a:t>
            </a:r>
            <a:endParaRPr sz="2000" b="1"/>
          </a:p>
        </p:txBody>
      </p:sp>
      <p:sp>
        <p:nvSpPr>
          <p:cNvPr id="338" name="Google Shape;338;p11"/>
          <p:cNvSpPr/>
          <p:nvPr/>
        </p:nvSpPr>
        <p:spPr>
          <a:xfrm>
            <a:off x="0" y="0"/>
            <a:ext cx="215668" cy="5143500"/>
          </a:xfrm>
          <a:prstGeom prst="rect">
            <a:avLst/>
          </a:prstGeom>
          <a:solidFill>
            <a:srgbClr val="323232">
              <a:alpha val="7215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1"/>
          <p:cNvSpPr txBox="1"/>
          <p:nvPr/>
        </p:nvSpPr>
        <p:spPr>
          <a:xfrm>
            <a:off x="690214" y="3646442"/>
            <a:ext cx="7609948" cy="1469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None/>
            </a:pPr>
            <a:r>
              <a:rPr lang="en" sz="1200" b="1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Implementation</a:t>
            </a:r>
            <a:endParaRPr dirty="0"/>
          </a:p>
          <a:p>
            <a:pPr marL="11430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None/>
            </a:pPr>
            <a:r>
              <a:rPr lang="en" sz="1100" b="0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Input dimensions (30, 100, 200, 1)</a:t>
            </a:r>
            <a:endParaRPr sz="1200" dirty="0"/>
          </a:p>
          <a:p>
            <a:pPr marL="11430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None/>
            </a:pPr>
            <a:r>
              <a:rPr lang="en" sz="1100" b="0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Used: Keras with TensorFlow</a:t>
            </a:r>
            <a:endParaRPr sz="1200" dirty="0"/>
          </a:p>
          <a:p>
            <a:pPr marL="11430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None/>
            </a:pPr>
            <a:r>
              <a:rPr lang="en" sz="1100" b="0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Input layer : TimeDistributed Conv2D</a:t>
            </a:r>
            <a:endParaRPr sz="1200" dirty="0"/>
          </a:p>
          <a:p>
            <a:pPr marL="11430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None/>
            </a:pPr>
            <a:r>
              <a:rPr lang="en" sz="1100" b="0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Output layer: 'softmax' activation</a:t>
            </a:r>
            <a:endParaRPr sz="1200" dirty="0"/>
          </a:p>
          <a:p>
            <a:pPr marL="11430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None/>
            </a:pPr>
            <a:r>
              <a:rPr lang="en" sz="1100" b="0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Used categorical cross-entropy as CTC loss was  computationally expensive</a:t>
            </a:r>
            <a:endParaRPr sz="1200" dirty="0"/>
          </a:p>
        </p:txBody>
      </p:sp>
      <p:pic>
        <p:nvPicPr>
          <p:cNvPr id="340" name="Google Shape;340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9811" y="1692085"/>
            <a:ext cx="4913445" cy="175933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11"/>
          <p:cNvSpPr txBox="1"/>
          <p:nvPr/>
        </p:nvSpPr>
        <p:spPr>
          <a:xfrm>
            <a:off x="690214" y="241136"/>
            <a:ext cx="7763572" cy="125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None/>
            </a:pPr>
            <a:endParaRPr sz="1200" b="0" i="0" u="none" strike="noStrike" cap="none" dirty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None/>
            </a:pPr>
            <a:endParaRPr sz="1200" b="0" i="0" u="none" strike="noStrike" cap="none" dirty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None/>
            </a:pPr>
            <a:r>
              <a:rPr lang="en" sz="1100" b="1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What is LipNet:</a:t>
            </a:r>
            <a:endParaRPr sz="1200" dirty="0"/>
          </a:p>
          <a:p>
            <a:pPr marL="11430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None/>
            </a:pPr>
            <a:r>
              <a:rPr lang="en" sz="1100" b="0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First sentence-level lipreading model.</a:t>
            </a:r>
            <a:endParaRPr sz="1200" dirty="0"/>
          </a:p>
          <a:p>
            <a:pPr marL="11430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None/>
            </a:pPr>
            <a:r>
              <a:rPr lang="en" sz="1100" b="0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Outperforms previous word-level models</a:t>
            </a:r>
            <a:r>
              <a:rPr lang="en" sz="1200" b="0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11430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None/>
            </a:pPr>
            <a:endParaRPr sz="1200" b="0" i="0" u="none" strike="noStrike" cap="none" dirty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11"/>
          <p:cNvSpPr txBox="1"/>
          <p:nvPr/>
        </p:nvSpPr>
        <p:spPr>
          <a:xfrm>
            <a:off x="707949" y="1561280"/>
            <a:ext cx="31837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143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Architecture</a:t>
            </a:r>
            <a:r>
              <a:rPr lang="en" sz="1100" b="1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D824D9-0957-4A9C-A083-CEEF30FD099D}"/>
              </a:ext>
            </a:extLst>
          </p:cNvPr>
          <p:cNvSpPr txBox="1"/>
          <p:nvPr/>
        </p:nvSpPr>
        <p:spPr>
          <a:xfrm>
            <a:off x="8616950" y="184150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9000"/>
          </a:blip>
          <a:stretch>
            <a:fillRect/>
          </a:stretch>
        </a:blip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2"/>
          <p:cNvSpPr txBox="1">
            <a:spLocks noGrp="1"/>
          </p:cNvSpPr>
          <p:nvPr>
            <p:ph type="ctrTitle" idx="3"/>
          </p:nvPr>
        </p:nvSpPr>
        <p:spPr>
          <a:xfrm>
            <a:off x="492170" y="622638"/>
            <a:ext cx="3971609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Font typeface="DM Serif Display"/>
              <a:buNone/>
            </a:pPr>
            <a:r>
              <a:rPr lang="en" sz="2000"/>
              <a:t>Model:  </a:t>
            </a:r>
            <a:r>
              <a:rPr lang="en" sz="2000" b="1"/>
              <a:t>Autoencoder-Decoder</a:t>
            </a:r>
            <a:br>
              <a:rPr lang="en" sz="2000" b="1"/>
            </a:br>
            <a:endParaRPr sz="2000" b="1"/>
          </a:p>
        </p:txBody>
      </p:sp>
      <p:sp>
        <p:nvSpPr>
          <p:cNvPr id="348" name="Google Shape;348;p12"/>
          <p:cNvSpPr/>
          <p:nvPr/>
        </p:nvSpPr>
        <p:spPr>
          <a:xfrm>
            <a:off x="0" y="0"/>
            <a:ext cx="215668" cy="5143500"/>
          </a:xfrm>
          <a:prstGeom prst="rect">
            <a:avLst/>
          </a:prstGeom>
          <a:solidFill>
            <a:srgbClr val="323232">
              <a:alpha val="7215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9" name="Google Shape;349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1524" y="622638"/>
            <a:ext cx="7017398" cy="1875641"/>
          </a:xfrm>
          <a:prstGeom prst="rect">
            <a:avLst/>
          </a:prstGeom>
          <a:blipFill rotWithShape="1">
            <a:blip r:embed="rId5">
              <a:alphaModFix amt="13000"/>
            </a:blip>
            <a:stretch>
              <a:fillRect/>
            </a:stretch>
          </a:blipFill>
          <a:ln>
            <a:noFill/>
          </a:ln>
        </p:spPr>
      </p:pic>
      <p:sp>
        <p:nvSpPr>
          <p:cNvPr id="350" name="Google Shape;350;p12"/>
          <p:cNvSpPr txBox="1"/>
          <p:nvPr/>
        </p:nvSpPr>
        <p:spPr>
          <a:xfrm>
            <a:off x="1214035" y="2688982"/>
            <a:ext cx="7246248" cy="2285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What is Autoencoder-Decoder?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100" b="0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Combines CNNs and LSTM networks.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100" b="0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Utilizes an auditory spectrogram for reconstructed speech</a:t>
            </a:r>
            <a:endParaRPr dirty="0"/>
          </a:p>
          <a:p>
            <a:pPr marL="742950" marR="0" lvl="1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Architecture: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100" b="0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7-layer 3D convolutional network, 1 layer LSTM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100" b="0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Output layer produces bottleneck features for the decoder​​.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100" b="0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Reconstructed auditory spectrogram used to regenerate the audio waveform</a:t>
            </a:r>
            <a:endParaRPr dirty="0"/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Implementation: 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100" b="0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Focused  on identifying spoken words, not generating audio. 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100" b="0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Decoder not used in this application.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 dirty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12"/>
          <p:cNvSpPr/>
          <p:nvPr/>
        </p:nvSpPr>
        <p:spPr>
          <a:xfrm>
            <a:off x="8823960" y="0"/>
            <a:ext cx="320040" cy="5143500"/>
          </a:xfrm>
          <a:prstGeom prst="rect">
            <a:avLst/>
          </a:prstGeom>
          <a:solidFill>
            <a:srgbClr val="B6B6B6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3B3B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7AA065-C07E-4D7A-86D1-E122CEEDDB52}"/>
              </a:ext>
            </a:extLst>
          </p:cNvPr>
          <p:cNvSpPr txBox="1"/>
          <p:nvPr/>
        </p:nvSpPr>
        <p:spPr>
          <a:xfrm>
            <a:off x="8460283" y="169277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9000"/>
          </a:blip>
          <a:stretch>
            <a:fillRect/>
          </a:stretch>
        </a:blip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3"/>
          <p:cNvSpPr txBox="1">
            <a:spLocks noGrp="1"/>
          </p:cNvSpPr>
          <p:nvPr>
            <p:ph type="ctrTitle" idx="3"/>
          </p:nvPr>
        </p:nvSpPr>
        <p:spPr>
          <a:xfrm>
            <a:off x="492170" y="622638"/>
            <a:ext cx="3971609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Font typeface="DM Serif Display"/>
              <a:buNone/>
            </a:pPr>
            <a:r>
              <a:rPr lang="en" sz="2000" b="1">
                <a:latin typeface="Arial"/>
                <a:ea typeface="Arial"/>
                <a:cs typeface="Arial"/>
                <a:sym typeface="Arial"/>
              </a:rPr>
              <a:t>Custom Model 1:</a:t>
            </a:r>
            <a:br>
              <a:rPr lang="en" sz="2000" b="1">
                <a:latin typeface="Arial"/>
                <a:ea typeface="Arial"/>
                <a:cs typeface="Arial"/>
                <a:sym typeface="Arial"/>
              </a:rPr>
            </a:br>
            <a:endParaRPr sz="20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13"/>
          <p:cNvSpPr/>
          <p:nvPr/>
        </p:nvSpPr>
        <p:spPr>
          <a:xfrm>
            <a:off x="0" y="0"/>
            <a:ext cx="215668" cy="5143500"/>
          </a:xfrm>
          <a:prstGeom prst="rect">
            <a:avLst/>
          </a:prstGeom>
          <a:solidFill>
            <a:srgbClr val="323232">
              <a:alpha val="7215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13"/>
          <p:cNvSpPr txBox="1"/>
          <p:nvPr/>
        </p:nvSpPr>
        <p:spPr>
          <a:xfrm>
            <a:off x="492170" y="1371421"/>
            <a:ext cx="3754878" cy="1800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Architecture:</a:t>
            </a:r>
            <a:endParaRPr dirty="0"/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100" b="0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CNN-RNN architecture similar to LipNet.</a:t>
            </a:r>
            <a:endParaRPr dirty="0"/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100" b="0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3 layers of Timedistributed 2D Convolutional with (3,3) kernel size</a:t>
            </a:r>
            <a:endParaRPr dirty="0"/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100" b="0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Employs LSTM</a:t>
            </a:r>
            <a:endParaRPr dirty="0"/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100" b="0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TimeDistributed Flattening </a:t>
            </a:r>
            <a:endParaRPr dirty="0"/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100" b="0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Categorical crossentropy and softmax activation</a:t>
            </a:r>
            <a:endParaRPr dirty="0"/>
          </a:p>
        </p:txBody>
      </p:sp>
      <p:sp>
        <p:nvSpPr>
          <p:cNvPr id="359" name="Google Shape;359;p13"/>
          <p:cNvSpPr/>
          <p:nvPr/>
        </p:nvSpPr>
        <p:spPr>
          <a:xfrm>
            <a:off x="8823960" y="0"/>
            <a:ext cx="320040" cy="5143500"/>
          </a:xfrm>
          <a:prstGeom prst="rect">
            <a:avLst/>
          </a:prstGeom>
          <a:solidFill>
            <a:srgbClr val="B6B6B6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3B3B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" name="Google Shape;360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23550" y="917838"/>
            <a:ext cx="3873460" cy="282530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CD0705-0734-48D6-BEB9-9C28383133AC}"/>
              </a:ext>
            </a:extLst>
          </p:cNvPr>
          <p:cNvSpPr txBox="1"/>
          <p:nvPr/>
        </p:nvSpPr>
        <p:spPr>
          <a:xfrm>
            <a:off x="8397010" y="158750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9000"/>
          </a:blip>
          <a:stretch>
            <a:fillRect/>
          </a:stretch>
        </a:blip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4"/>
          <p:cNvSpPr txBox="1">
            <a:spLocks noGrp="1"/>
          </p:cNvSpPr>
          <p:nvPr>
            <p:ph type="ctrTitle" idx="3"/>
          </p:nvPr>
        </p:nvSpPr>
        <p:spPr>
          <a:xfrm>
            <a:off x="492170" y="622638"/>
            <a:ext cx="3971609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Font typeface="DM Serif Display"/>
              <a:buNone/>
            </a:pPr>
            <a:r>
              <a:rPr lang="en" sz="2000" b="1">
                <a:latin typeface="Arial"/>
                <a:ea typeface="Arial"/>
                <a:cs typeface="Arial"/>
                <a:sym typeface="Arial"/>
              </a:rPr>
              <a:t>Custom Model 2:</a:t>
            </a:r>
            <a:br>
              <a:rPr lang="en" sz="2000" b="1">
                <a:latin typeface="Arial"/>
                <a:ea typeface="Arial"/>
                <a:cs typeface="Arial"/>
                <a:sym typeface="Arial"/>
              </a:rPr>
            </a:br>
            <a:endParaRPr sz="20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14"/>
          <p:cNvSpPr/>
          <p:nvPr/>
        </p:nvSpPr>
        <p:spPr>
          <a:xfrm>
            <a:off x="0" y="0"/>
            <a:ext cx="215668" cy="5143500"/>
          </a:xfrm>
          <a:prstGeom prst="rect">
            <a:avLst/>
          </a:prstGeom>
          <a:solidFill>
            <a:srgbClr val="323232">
              <a:alpha val="7215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14"/>
          <p:cNvSpPr txBox="1"/>
          <p:nvPr/>
        </p:nvSpPr>
        <p:spPr>
          <a:xfrm>
            <a:off x="817122" y="917838"/>
            <a:ext cx="3754878" cy="3615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ConvLSTM: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 - Extension of the traditional LSTM model.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 - Process temporal and spatial correlations concurrently.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Why ConvLSTM?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Spatial information is preserved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Doesn't require data flattening before processing.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In CNN-RNN spatial structure is lost after flattening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Implementation:</a:t>
            </a:r>
            <a:endParaRPr dirty="0"/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100" b="0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Input Shape: (30, 100, 200, 1) </a:t>
            </a:r>
            <a:endParaRPr dirty="0"/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100" b="0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ConvLSTM2D Layers with TimeDistributed </a:t>
            </a:r>
            <a:endParaRPr dirty="0"/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100" b="0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GlobalAveragePooling3D Layer to reduce output’s </a:t>
            </a:r>
            <a:endParaRPr dirty="0"/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100" b="0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Consists of 512 and 1024 unit Dense layers</a:t>
            </a:r>
            <a:endParaRPr dirty="0"/>
          </a:p>
        </p:txBody>
      </p:sp>
      <p:sp>
        <p:nvSpPr>
          <p:cNvPr id="368" name="Google Shape;368;p14"/>
          <p:cNvSpPr/>
          <p:nvPr/>
        </p:nvSpPr>
        <p:spPr>
          <a:xfrm>
            <a:off x="8823960" y="0"/>
            <a:ext cx="320040" cy="5143500"/>
          </a:xfrm>
          <a:prstGeom prst="rect">
            <a:avLst/>
          </a:prstGeom>
          <a:solidFill>
            <a:srgbClr val="B6B6B6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3B3B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9" name="Google Shape;36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5675" y="996117"/>
            <a:ext cx="3559657" cy="277366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CADA96-F875-41F5-A1DB-87F1E443CCE5}"/>
              </a:ext>
            </a:extLst>
          </p:cNvPr>
          <p:cNvSpPr txBox="1"/>
          <p:nvPr/>
        </p:nvSpPr>
        <p:spPr>
          <a:xfrm>
            <a:off x="8382000" y="139700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9000"/>
          </a:blip>
          <a:stretch>
            <a:fillRect/>
          </a:stretch>
        </a:blip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ae8f915361_0_7"/>
          <p:cNvSpPr/>
          <p:nvPr/>
        </p:nvSpPr>
        <p:spPr>
          <a:xfrm>
            <a:off x="0" y="0"/>
            <a:ext cx="215700" cy="5143500"/>
          </a:xfrm>
          <a:prstGeom prst="rect">
            <a:avLst/>
          </a:prstGeom>
          <a:solidFill>
            <a:srgbClr val="323232">
              <a:alpha val="72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g2ae8f915361_0_7"/>
          <p:cNvSpPr txBox="1"/>
          <p:nvPr/>
        </p:nvSpPr>
        <p:spPr>
          <a:xfrm>
            <a:off x="817122" y="917838"/>
            <a:ext cx="375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2ae8f915361_0_7"/>
          <p:cNvSpPr/>
          <p:nvPr/>
        </p:nvSpPr>
        <p:spPr>
          <a:xfrm>
            <a:off x="8823960" y="0"/>
            <a:ext cx="320100" cy="5143500"/>
          </a:xfrm>
          <a:prstGeom prst="rect">
            <a:avLst/>
          </a:prstGeom>
          <a:solidFill>
            <a:srgbClr val="B6B6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3B3B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g2ae8f915361_0_7"/>
          <p:cNvSpPr txBox="1"/>
          <p:nvPr/>
        </p:nvSpPr>
        <p:spPr>
          <a:xfrm>
            <a:off x="452025" y="234975"/>
            <a:ext cx="555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Result</a:t>
            </a:r>
            <a:endParaRPr sz="18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8" name="Google Shape;378;g2ae8f915361_0_7"/>
          <p:cNvSpPr txBox="1"/>
          <p:nvPr/>
        </p:nvSpPr>
        <p:spPr>
          <a:xfrm>
            <a:off x="925000" y="1021350"/>
            <a:ext cx="555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79" name="Google Shape;379;g2ae8f915361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9850" y="696687"/>
            <a:ext cx="2294199" cy="17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2ae8f915361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4213" y="714204"/>
            <a:ext cx="2150526" cy="171966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g2ae8f915361_0_7"/>
          <p:cNvSpPr txBox="1"/>
          <p:nvPr/>
        </p:nvSpPr>
        <p:spPr>
          <a:xfrm>
            <a:off x="925000" y="917850"/>
            <a:ext cx="2755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82" name="Google Shape;382;g2ae8f915361_0_7"/>
          <p:cNvSpPr txBox="1"/>
          <p:nvPr/>
        </p:nvSpPr>
        <p:spPr>
          <a:xfrm>
            <a:off x="489125" y="864225"/>
            <a:ext cx="42567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Custom model-1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learning trajectory observed over 30 epochs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Validation loss initially decreases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Indicating potential overfitting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Validation accuracy increases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Training accuracy consistently increases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3" name="Google Shape;383;g2ae8f915361_0_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9700" y="2882852"/>
            <a:ext cx="2272061" cy="175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2ae8f915361_0_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29234" y="2869750"/>
            <a:ext cx="2098893" cy="1780902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2ae8f915361_0_7"/>
          <p:cNvSpPr txBox="1"/>
          <p:nvPr/>
        </p:nvSpPr>
        <p:spPr>
          <a:xfrm>
            <a:off x="452025" y="3090700"/>
            <a:ext cx="42567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Custom Model - 2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Training accuracy increases over 40 epochs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Validation accuracy fluctuates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Indicating potential overfitting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loss graph indicating decreasing loss over time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validation loss curve is highly unstable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5786E5-870E-4764-B65B-A479E597FB26}"/>
              </a:ext>
            </a:extLst>
          </p:cNvPr>
          <p:cNvSpPr txBox="1"/>
          <p:nvPr/>
        </p:nvSpPr>
        <p:spPr>
          <a:xfrm>
            <a:off x="8511136" y="147518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9000"/>
          </a:blip>
          <a:stretch>
            <a:fillRect/>
          </a:stretch>
        </a:blip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ae8f915361_0_47"/>
          <p:cNvSpPr/>
          <p:nvPr/>
        </p:nvSpPr>
        <p:spPr>
          <a:xfrm>
            <a:off x="0" y="0"/>
            <a:ext cx="215700" cy="5143500"/>
          </a:xfrm>
          <a:prstGeom prst="rect">
            <a:avLst/>
          </a:prstGeom>
          <a:solidFill>
            <a:srgbClr val="323232">
              <a:alpha val="72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g2ae8f915361_0_47"/>
          <p:cNvSpPr/>
          <p:nvPr/>
        </p:nvSpPr>
        <p:spPr>
          <a:xfrm>
            <a:off x="8823960" y="0"/>
            <a:ext cx="320100" cy="5143500"/>
          </a:xfrm>
          <a:prstGeom prst="rect">
            <a:avLst/>
          </a:prstGeom>
          <a:solidFill>
            <a:srgbClr val="B6B6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3B3B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g2ae8f915361_0_47"/>
          <p:cNvSpPr txBox="1"/>
          <p:nvPr/>
        </p:nvSpPr>
        <p:spPr>
          <a:xfrm>
            <a:off x="664675" y="220225"/>
            <a:ext cx="555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Evaluation of Models</a:t>
            </a:r>
            <a:endParaRPr sz="18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93" name="Google Shape;393;g2ae8f915361_0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675" y="2896925"/>
            <a:ext cx="3754800" cy="20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2ae8f915361_0_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1692" y="681925"/>
            <a:ext cx="4541307" cy="2099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g2ae8f915361_0_47"/>
          <p:cNvSpPr txBox="1"/>
          <p:nvPr/>
        </p:nvSpPr>
        <p:spPr>
          <a:xfrm>
            <a:off x="4419475" y="3435350"/>
            <a:ext cx="4256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Custom model-2 has the higher accuracy</a:t>
            </a:r>
            <a:endParaRPr sz="12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</p:txBody>
      </p:sp>
      <p:sp>
        <p:nvSpPr>
          <p:cNvPr id="396" name="Google Shape;396;g2ae8f915361_0_47"/>
          <p:cNvSpPr txBox="1"/>
          <p:nvPr/>
        </p:nvSpPr>
        <p:spPr>
          <a:xfrm>
            <a:off x="215700" y="1093775"/>
            <a:ext cx="383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Strong balance between precision and recall, demonstrated by a high F1-Score.</a:t>
            </a:r>
            <a:endParaRPr sz="1200">
              <a:solidFill>
                <a:srgbClr val="21212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7E3B2E-02F7-4304-920D-E57B4FF364B6}"/>
              </a:ext>
            </a:extLst>
          </p:cNvPr>
          <p:cNvSpPr txBox="1"/>
          <p:nvPr/>
        </p:nvSpPr>
        <p:spPr>
          <a:xfrm>
            <a:off x="8502185" y="151103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9000"/>
          </a:blip>
          <a:stretch>
            <a:fillRect/>
          </a:stretch>
        </a:blip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ae8f915361_0_47"/>
          <p:cNvSpPr/>
          <p:nvPr/>
        </p:nvSpPr>
        <p:spPr>
          <a:xfrm>
            <a:off x="0" y="0"/>
            <a:ext cx="215700" cy="5143500"/>
          </a:xfrm>
          <a:prstGeom prst="rect">
            <a:avLst/>
          </a:prstGeom>
          <a:solidFill>
            <a:srgbClr val="323232">
              <a:alpha val="72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g2ae8f915361_0_47"/>
          <p:cNvSpPr/>
          <p:nvPr/>
        </p:nvSpPr>
        <p:spPr>
          <a:xfrm>
            <a:off x="8823960" y="0"/>
            <a:ext cx="320100" cy="5143500"/>
          </a:xfrm>
          <a:prstGeom prst="rect">
            <a:avLst/>
          </a:prstGeom>
          <a:solidFill>
            <a:srgbClr val="B6B6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3B3B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g2ae8f915361_0_47"/>
          <p:cNvSpPr txBox="1"/>
          <p:nvPr/>
        </p:nvSpPr>
        <p:spPr>
          <a:xfrm>
            <a:off x="651128" y="850145"/>
            <a:ext cx="555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Future Works</a:t>
            </a:r>
            <a:endParaRPr sz="18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E61BB0-B8B4-06F4-C0E9-5D275218E860}"/>
              </a:ext>
            </a:extLst>
          </p:cNvPr>
          <p:cNvSpPr txBox="1"/>
          <p:nvPr/>
        </p:nvSpPr>
        <p:spPr>
          <a:xfrm>
            <a:off x="738294" y="1617643"/>
            <a:ext cx="5648960" cy="1614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Increase dataset with more words and speakers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+mn-lt"/>
              </a:rPr>
              <a:t>Transformer-based models which use self-attention mechanisms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Use lip reading for sentence level</a:t>
            </a:r>
            <a:endParaRPr lang="en-US" b="0" i="0" dirty="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F4018D-F927-49CB-83B2-E200A4E99056}"/>
              </a:ext>
            </a:extLst>
          </p:cNvPr>
          <p:cNvSpPr txBox="1"/>
          <p:nvPr/>
        </p:nvSpPr>
        <p:spPr>
          <a:xfrm>
            <a:off x="8509000" y="158750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4085565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9000"/>
          </a:blip>
          <a:stretch>
            <a:fillRect/>
          </a:stretch>
        </a:blip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ae8f915361_0_67"/>
          <p:cNvSpPr/>
          <p:nvPr/>
        </p:nvSpPr>
        <p:spPr>
          <a:xfrm>
            <a:off x="0" y="0"/>
            <a:ext cx="215700" cy="5143500"/>
          </a:xfrm>
          <a:prstGeom prst="rect">
            <a:avLst/>
          </a:prstGeom>
          <a:solidFill>
            <a:srgbClr val="323232">
              <a:alpha val="72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g2ae8f915361_0_67"/>
          <p:cNvSpPr/>
          <p:nvPr/>
        </p:nvSpPr>
        <p:spPr>
          <a:xfrm>
            <a:off x="8823960" y="0"/>
            <a:ext cx="320100" cy="5143500"/>
          </a:xfrm>
          <a:prstGeom prst="rect">
            <a:avLst/>
          </a:prstGeom>
          <a:solidFill>
            <a:srgbClr val="B6B6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3B3B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g2ae8f915361_0_67"/>
          <p:cNvSpPr txBox="1"/>
          <p:nvPr/>
        </p:nvSpPr>
        <p:spPr>
          <a:xfrm>
            <a:off x="664675" y="220225"/>
            <a:ext cx="555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References</a:t>
            </a:r>
            <a:endParaRPr sz="18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4" name="Google Shape;404;g2ae8f915361_0_67"/>
          <p:cNvSpPr txBox="1"/>
          <p:nvPr/>
        </p:nvSpPr>
        <p:spPr>
          <a:xfrm>
            <a:off x="879425" y="1005025"/>
            <a:ext cx="67473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en" sz="1100" i="1">
                <a:solidFill>
                  <a:schemeClr val="lt1"/>
                </a:solidFill>
              </a:rPr>
              <a:t> Y. M. Assael, “Lipnet: End-to-end sentence-level lipreading,” arXiv preprint arXiv:1611.01599, 2016.</a:t>
            </a:r>
            <a:endParaRPr sz="1100" i="1">
              <a:solidFill>
                <a:schemeClr val="lt1"/>
              </a:solidFill>
            </a:endParaRPr>
          </a:p>
          <a:p>
            <a:pPr marL="457200" lvl="0" indent="-298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en" sz="1100" i="1">
                <a:solidFill>
                  <a:schemeClr val="lt1"/>
                </a:solidFill>
              </a:rPr>
              <a:t>  J. S. Chung, A. Senior, O. Vinyals, and A. Zisserman, “Lip reading sentences in the wild,” arXiv preprint arXiv:1611.05358, 2016. [Online]. Available: https: //</a:t>
            </a:r>
            <a:r>
              <a:rPr lang="en" sz="1100" i="1">
                <a:solidFill>
                  <a:schemeClr val="hlink"/>
                </a:solidFill>
                <a:uFill>
                  <a:noFill/>
                </a:uFill>
                <a:hlinkClick r:id="rId4"/>
              </a:rPr>
              <a:t>www.robots.ox.ac.uk/∼vgg/publications/2016/Chung16/chung16.pdf</a:t>
            </a:r>
            <a:r>
              <a:rPr lang="en" sz="1100" i="1">
                <a:solidFill>
                  <a:schemeClr val="lt1"/>
                </a:solidFill>
              </a:rPr>
              <a:t>.</a:t>
            </a:r>
            <a:endParaRPr sz="1100" i="1">
              <a:solidFill>
                <a:schemeClr val="lt1"/>
              </a:solidFill>
            </a:endParaRPr>
          </a:p>
          <a:p>
            <a:pPr marL="457200" lvl="0" indent="-298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en" sz="1100" i="1">
                <a:solidFill>
                  <a:schemeClr val="lt1"/>
                </a:solidFill>
              </a:rPr>
              <a:t>  S. Chung and A. Zisserman, “Lip reading in the wild,” in Asian Conference on Computer Vision, 2016.</a:t>
            </a:r>
            <a:endParaRPr sz="1100" i="1">
              <a:solidFill>
                <a:schemeClr val="lt1"/>
              </a:solidFill>
            </a:endParaRPr>
          </a:p>
          <a:p>
            <a:pPr marL="457200" lvl="0" indent="-298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en" sz="1100" i="1">
                <a:solidFill>
                  <a:schemeClr val="lt1"/>
                </a:solidFill>
              </a:rPr>
              <a:t> H. Akbari, “Lip2audspec: Speech reconstruction from silent lip movements,” arXiv preprint arXiv:1710.09798, 2017.</a:t>
            </a:r>
            <a:endParaRPr sz="1100" i="1">
              <a:solidFill>
                <a:schemeClr val="lt1"/>
              </a:solidFill>
            </a:endParaRPr>
          </a:p>
          <a:p>
            <a:pPr marL="457200" lvl="0" indent="-298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en" sz="1100" i="1">
                <a:solidFill>
                  <a:schemeClr val="lt1"/>
                </a:solidFill>
              </a:rPr>
              <a:t> U. Atila and F. D. Sabaz, “Turkish lip-reading using bi-lstm and deep learning models,” Engineering Science and Technology, an International Journal, vol. 35, p. 101 206, 2022.</a:t>
            </a:r>
            <a:endParaRPr sz="1100" i="1">
              <a:solidFill>
                <a:schemeClr val="l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5B945-ECDB-462A-8E88-634E729FCA3F}"/>
              </a:ext>
            </a:extLst>
          </p:cNvPr>
          <p:cNvSpPr txBox="1"/>
          <p:nvPr/>
        </p:nvSpPr>
        <p:spPr>
          <a:xfrm>
            <a:off x="8495835" y="89420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15000"/>
          </a:blip>
          <a:stretch>
            <a:fillRect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"/>
          <p:cNvSpPr/>
          <p:nvPr/>
        </p:nvSpPr>
        <p:spPr>
          <a:xfrm>
            <a:off x="-17710" y="0"/>
            <a:ext cx="4533900" cy="5173800"/>
          </a:xfrm>
          <a:prstGeom prst="rect">
            <a:avLst/>
          </a:prstGeom>
          <a:solidFill>
            <a:srgbClr val="323232">
              <a:alpha val="7215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"/>
          <p:cNvSpPr txBox="1">
            <a:spLocks noGrp="1"/>
          </p:cNvSpPr>
          <p:nvPr>
            <p:ph type="subTitle" idx="1"/>
          </p:nvPr>
        </p:nvSpPr>
        <p:spPr>
          <a:xfrm>
            <a:off x="434859" y="1407875"/>
            <a:ext cx="3505769" cy="13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100" b="1">
                <a:solidFill>
                  <a:schemeClr val="accent6"/>
                </a:solidFill>
              </a:rPr>
              <a:t>Technique for understanding speech through lip movements alone.</a:t>
            </a:r>
            <a:endParaRPr/>
          </a:p>
          <a:p>
            <a:pPr marL="171450" lvl="0" indent="-171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100" b="1">
                <a:solidFill>
                  <a:schemeClr val="accent6"/>
                </a:solidFill>
              </a:rPr>
              <a:t>Practiced by humans but challenging to automate.</a:t>
            </a:r>
            <a:endParaRPr/>
          </a:p>
          <a:p>
            <a:pPr marL="171450" lvl="0" indent="-171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100" b="1">
                <a:solidFill>
                  <a:schemeClr val="accent6"/>
                </a:solidFill>
              </a:rPr>
              <a:t>Involves several processes: face recognition, lip localization, feature extraction</a:t>
            </a:r>
            <a:endParaRPr/>
          </a:p>
          <a:p>
            <a:pPr marL="171450" lvl="0" indent="-1714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Arial"/>
              <a:buChar char="•"/>
            </a:pPr>
            <a:r>
              <a:rPr lang="en" sz="1100" b="1">
                <a:solidFill>
                  <a:schemeClr val="accent6"/>
                </a:solidFill>
              </a:rPr>
              <a:t>Complicated by issues like homophones, light, distance, speaker's style, and environmental noise.</a:t>
            </a:r>
            <a:endParaRPr/>
          </a:p>
        </p:txBody>
      </p:sp>
      <p:sp>
        <p:nvSpPr>
          <p:cNvPr id="251" name="Google Shape;251;p2"/>
          <p:cNvSpPr txBox="1">
            <a:spLocks noGrp="1"/>
          </p:cNvSpPr>
          <p:nvPr>
            <p:ph type="subTitle" idx="2"/>
          </p:nvPr>
        </p:nvSpPr>
        <p:spPr>
          <a:xfrm>
            <a:off x="5048009" y="2227305"/>
            <a:ext cx="3885532" cy="13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200" b="0" i="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Crucial for accessibility: deaf and hard of hearing.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200" b="0" i="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Enhances communication in noisy environments.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200" b="0" i="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Applications in security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20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" sz="1200" b="0" i="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ranscribing silent movies and videos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20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" sz="1200" b="0" i="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evelopment of technologies for simultaneous multiple speakers.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 sz="1200" dirty="0">
              <a:solidFill>
                <a:srgbClr val="212121"/>
              </a:solidFill>
            </a:endParaRPr>
          </a:p>
        </p:txBody>
      </p:sp>
      <p:sp>
        <p:nvSpPr>
          <p:cNvPr id="252" name="Google Shape;252;p2"/>
          <p:cNvSpPr txBox="1">
            <a:spLocks noGrp="1"/>
          </p:cNvSpPr>
          <p:nvPr>
            <p:ph type="ctrTitle"/>
          </p:nvPr>
        </p:nvSpPr>
        <p:spPr>
          <a:xfrm>
            <a:off x="999989" y="822214"/>
            <a:ext cx="28773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>
                <a:solidFill>
                  <a:schemeClr val="accent6"/>
                </a:solidFill>
              </a:rPr>
              <a:t>Lip-Reading</a:t>
            </a:r>
            <a:endParaRPr sz="2000">
              <a:solidFill>
                <a:schemeClr val="accent6"/>
              </a:solidFill>
            </a:endParaRPr>
          </a:p>
        </p:txBody>
      </p:sp>
      <p:sp>
        <p:nvSpPr>
          <p:cNvPr id="253" name="Google Shape;253;p2"/>
          <p:cNvSpPr txBox="1">
            <a:spLocks noGrp="1"/>
          </p:cNvSpPr>
          <p:nvPr>
            <p:ph type="ctrTitle" idx="3"/>
          </p:nvPr>
        </p:nvSpPr>
        <p:spPr>
          <a:xfrm>
            <a:off x="5559988" y="1832382"/>
            <a:ext cx="28773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800"/>
              <a:t>Why do we need it?</a:t>
            </a:r>
            <a:endParaRPr sz="1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E9DE04-0B32-4F5C-9EAC-77EFCA544330}"/>
              </a:ext>
            </a:extLst>
          </p:cNvPr>
          <p:cNvSpPr txBox="1"/>
          <p:nvPr/>
        </p:nvSpPr>
        <p:spPr>
          <a:xfrm>
            <a:off x="8616950" y="18415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22"/>
                    </a14:imgEffect>
                    <a14:imgEffect>
                      <a14:saturation sat="99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38;p11">
            <a:extLst>
              <a:ext uri="{FF2B5EF4-FFF2-40B4-BE49-F238E27FC236}">
                <a16:creationId xmlns:a16="http://schemas.microsoft.com/office/drawing/2014/main" id="{0893883B-182E-A7D6-6354-8678C05D353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23232">
              <a:alpha val="7215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422;p16">
            <a:extLst>
              <a:ext uri="{FF2B5EF4-FFF2-40B4-BE49-F238E27FC236}">
                <a16:creationId xmlns:a16="http://schemas.microsoft.com/office/drawing/2014/main" id="{7FA4CFCE-B14E-8722-14B4-2A806CD367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4713" y="1381125"/>
            <a:ext cx="4854575" cy="163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>
                <a:solidFill>
                  <a:schemeClr val="dk1"/>
                </a:solidFill>
              </a:rPr>
              <a:t>Thank You!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7000"/>
          </a:blip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"/>
          <p:cNvSpPr txBox="1">
            <a:spLocks noGrp="1"/>
          </p:cNvSpPr>
          <p:nvPr>
            <p:ph type="subTitle" idx="2"/>
          </p:nvPr>
        </p:nvSpPr>
        <p:spPr>
          <a:xfrm>
            <a:off x="2188695" y="966346"/>
            <a:ext cx="6476333" cy="13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200" b="0" i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Inaccurate: Human lip reading 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200" b="0" i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Minimal research on lip reading in the English language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" sz="1200" b="0" i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irtually no known studies on the Bangla language.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200" b="0" i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No established corpus for Bangla lip reading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200" b="0" i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Research </a:t>
            </a:r>
            <a:r>
              <a:rPr lang="en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on </a:t>
            </a:r>
            <a:r>
              <a:rPr lang="en" sz="1200" b="0" i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Bangla is vital to make advancements</a:t>
            </a:r>
            <a:endParaRPr/>
          </a:p>
        </p:txBody>
      </p:sp>
      <p:sp>
        <p:nvSpPr>
          <p:cNvPr id="259" name="Google Shape;259;p3"/>
          <p:cNvSpPr txBox="1">
            <a:spLocks noGrp="1"/>
          </p:cNvSpPr>
          <p:nvPr>
            <p:ph type="ctrTitle" idx="3"/>
          </p:nvPr>
        </p:nvSpPr>
        <p:spPr>
          <a:xfrm>
            <a:off x="1905157" y="505676"/>
            <a:ext cx="28773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Problem</a:t>
            </a:r>
            <a:endParaRPr sz="2000"/>
          </a:p>
        </p:txBody>
      </p:sp>
      <p:sp>
        <p:nvSpPr>
          <p:cNvPr id="260" name="Google Shape;260;p3"/>
          <p:cNvSpPr/>
          <p:nvPr/>
        </p:nvSpPr>
        <p:spPr>
          <a:xfrm>
            <a:off x="0" y="-30300"/>
            <a:ext cx="1495647" cy="5173800"/>
          </a:xfrm>
          <a:prstGeom prst="rect">
            <a:avLst/>
          </a:prstGeom>
          <a:solidFill>
            <a:srgbClr val="323232">
              <a:alpha val="7215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"/>
          <p:cNvSpPr txBox="1"/>
          <p:nvPr/>
        </p:nvSpPr>
        <p:spPr>
          <a:xfrm>
            <a:off x="2094351" y="3164871"/>
            <a:ext cx="6476333" cy="13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Creating a dataset for Bangla language.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Finding the suitable feature extraction method for the Bangla corpus.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Check the validation of current models of other languages for Bangla.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Establishing the ideal lip-reading model for the Bangla language.</a:t>
            </a:r>
            <a:endParaRPr sz="1200" b="0" i="0" u="none" strike="noStrike" cap="none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"/>
          <p:cNvSpPr txBox="1"/>
          <p:nvPr/>
        </p:nvSpPr>
        <p:spPr>
          <a:xfrm>
            <a:off x="1905157" y="2630186"/>
            <a:ext cx="38933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Font typeface="DM Serif Display"/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Our Contribution: Solution</a:t>
            </a: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D5AF6D-EEEB-45D1-9C71-49AD9F0AD64D}"/>
              </a:ext>
            </a:extLst>
          </p:cNvPr>
          <p:cNvSpPr txBox="1"/>
          <p:nvPr/>
        </p:nvSpPr>
        <p:spPr>
          <a:xfrm>
            <a:off x="8570684" y="141119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7000"/>
          </a:blip>
          <a:stretch>
            <a:fillRect/>
          </a:stretch>
        </a:blip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"/>
          <p:cNvSpPr txBox="1"/>
          <p:nvPr/>
        </p:nvSpPr>
        <p:spPr>
          <a:xfrm>
            <a:off x="337537" y="327925"/>
            <a:ext cx="3971609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Font typeface="DM Serif Display"/>
              <a:buNone/>
            </a:pPr>
            <a:r>
              <a:rPr lang="en" sz="2000" b="0" i="0" u="none" strike="noStrike" cap="none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Literature Review</a:t>
            </a:r>
            <a:endParaRPr dirty="0"/>
          </a:p>
        </p:txBody>
      </p:sp>
      <p:sp>
        <p:nvSpPr>
          <p:cNvPr id="304" name="Google Shape;304;p7"/>
          <p:cNvSpPr txBox="1"/>
          <p:nvPr/>
        </p:nvSpPr>
        <p:spPr>
          <a:xfrm>
            <a:off x="305409" y="2346964"/>
            <a:ext cx="4550986" cy="1365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None/>
            </a:pPr>
            <a:r>
              <a:rPr lang="en-US" sz="1100" b="1" dirty="0"/>
              <a:t>LIPNET: END-TO-END SENTENCE-LEVEL LIPREADING (2016)</a:t>
            </a:r>
            <a:endParaRPr sz="1100" b="1" dirty="0"/>
          </a:p>
          <a:p>
            <a:pPr marL="2857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" sz="1000" b="0" i="0" u="none" strike="noStrike" cap="none" dirty="0">
                <a:solidFill>
                  <a:srgbClr val="212121"/>
                </a:solidFill>
                <a:latin typeface="+mn-lt"/>
                <a:ea typeface="Arial"/>
                <a:cs typeface="Arial"/>
                <a:sym typeface="Arial"/>
              </a:rPr>
              <a:t>GRID corpus</a:t>
            </a:r>
            <a:endParaRPr sz="1000" dirty="0">
              <a:latin typeface="+mn-lt"/>
            </a:endParaRPr>
          </a:p>
          <a:p>
            <a:pPr marL="2857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000" b="0" i="0" dirty="0">
                <a:solidFill>
                  <a:schemeClr val="bg1"/>
                </a:solidFill>
                <a:effectLst/>
                <a:latin typeface="+mn-lt"/>
              </a:rPr>
              <a:t>STCNN layers, Bi-GRUs and CTC loss</a:t>
            </a:r>
          </a:p>
          <a:p>
            <a:pPr marL="2857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000" b="0" i="0" dirty="0">
                <a:solidFill>
                  <a:schemeClr val="bg1"/>
                </a:solidFill>
                <a:effectLst/>
                <a:latin typeface="+mn-lt"/>
              </a:rPr>
              <a:t>Maximum 6 words sentence</a:t>
            </a:r>
            <a:endParaRPr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Google Shape;304;p7">
            <a:extLst>
              <a:ext uri="{FF2B5EF4-FFF2-40B4-BE49-F238E27FC236}">
                <a16:creationId xmlns:a16="http://schemas.microsoft.com/office/drawing/2014/main" id="{18E696DE-AB44-516B-1878-652A209A285F}"/>
              </a:ext>
            </a:extLst>
          </p:cNvPr>
          <p:cNvSpPr txBox="1"/>
          <p:nvPr/>
        </p:nvSpPr>
        <p:spPr>
          <a:xfrm>
            <a:off x="5588954" y="2346964"/>
            <a:ext cx="3249637" cy="1618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None/>
            </a:pPr>
            <a:r>
              <a:rPr lang="en-US" sz="1200" b="1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Lip Reading In The Wild (2016)</a:t>
            </a:r>
            <a:endParaRPr sz="1200" dirty="0"/>
          </a:p>
          <a:p>
            <a:pPr marL="2857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000" dirty="0">
                <a:solidFill>
                  <a:schemeClr val="bg1"/>
                </a:solidFill>
                <a:latin typeface="+mn-lt"/>
              </a:rPr>
              <a:t>F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+mn-lt"/>
              </a:rPr>
              <a:t>eaturing over a million word instances </a:t>
            </a:r>
          </a:p>
          <a:p>
            <a:pPr marL="2857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000" b="0" i="0" dirty="0">
                <a:solidFill>
                  <a:schemeClr val="bg1"/>
                </a:solidFill>
                <a:effectLst/>
                <a:latin typeface="+mn-lt"/>
              </a:rPr>
              <a:t>CNN architecture</a:t>
            </a:r>
            <a:r>
              <a:rPr lang="en-US" sz="1000" dirty="0">
                <a:solidFill>
                  <a:schemeClr val="bg1"/>
                </a:solidFill>
                <a:latin typeface="+mn-lt"/>
              </a:rPr>
              <a:t> - 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+mn-lt"/>
              </a:rPr>
              <a:t>modifying VGG-M model</a:t>
            </a:r>
          </a:p>
          <a:p>
            <a:pPr marL="2857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000" b="0" i="0" dirty="0">
                <a:solidFill>
                  <a:schemeClr val="bg1"/>
                </a:solidFill>
                <a:effectLst/>
                <a:latin typeface="+mn-lt"/>
              </a:rPr>
              <a:t>MT model: top-1 accuracy of 65.4% and top-10 accuracy of 92.3%</a:t>
            </a:r>
            <a:endParaRPr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Google Shape;304;p7">
            <a:extLst>
              <a:ext uri="{FF2B5EF4-FFF2-40B4-BE49-F238E27FC236}">
                <a16:creationId xmlns:a16="http://schemas.microsoft.com/office/drawing/2014/main" id="{48E23866-26C6-0FFD-8BB6-B951893F489D}"/>
              </a:ext>
            </a:extLst>
          </p:cNvPr>
          <p:cNvSpPr txBox="1"/>
          <p:nvPr/>
        </p:nvSpPr>
        <p:spPr>
          <a:xfrm>
            <a:off x="337537" y="3618885"/>
            <a:ext cx="4359769" cy="1817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None/>
            </a:pPr>
            <a:r>
              <a:rPr lang="en-US" sz="1200" b="1" dirty="0"/>
              <a:t>Turkish lip-reading using Bi-LSTM (2022)</a:t>
            </a:r>
          </a:p>
          <a:p>
            <a:pPr marL="2857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000" dirty="0">
                <a:solidFill>
                  <a:schemeClr val="bg1"/>
                </a:solidFill>
                <a:latin typeface="+mn-lt"/>
              </a:rPr>
              <a:t>T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+mn-lt"/>
              </a:rPr>
              <a:t>wo new datasets</a:t>
            </a:r>
          </a:p>
          <a:p>
            <a:pPr marL="2857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000" b="0" i="0" dirty="0">
                <a:solidFill>
                  <a:schemeClr val="bg1"/>
                </a:solidFill>
                <a:effectLst/>
                <a:latin typeface="+mn-lt"/>
              </a:rPr>
              <a:t>Speakers positioned at 1.5 meters</a:t>
            </a:r>
            <a:r>
              <a:rPr lang="en-US" sz="1000" dirty="0">
                <a:solidFill>
                  <a:schemeClr val="bg1"/>
                </a:solidFill>
                <a:latin typeface="+mn-lt"/>
              </a:rPr>
              <a:t> in lighting</a:t>
            </a:r>
            <a:endParaRPr lang="en-US" sz="1000" b="0" i="0" dirty="0">
              <a:solidFill>
                <a:schemeClr val="bg1"/>
              </a:solidFill>
              <a:effectLst/>
              <a:latin typeface="+mn-lt"/>
            </a:endParaRPr>
          </a:p>
          <a:p>
            <a:pPr marL="2857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000" b="0" i="0" dirty="0">
                <a:solidFill>
                  <a:schemeClr val="bg1"/>
                </a:solidFill>
                <a:effectLst/>
                <a:latin typeface="+mn-lt"/>
              </a:rPr>
              <a:t>CNN-BI-LSTM</a:t>
            </a:r>
          </a:p>
          <a:p>
            <a:pPr marL="2857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000" b="0" i="0" dirty="0">
                <a:solidFill>
                  <a:schemeClr val="bg1"/>
                </a:solidFill>
                <a:effectLst/>
                <a:latin typeface="+mn-lt"/>
              </a:rPr>
              <a:t>84.5% for words and 88.55% for sentences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F82C50-82A5-F1B2-C934-6334B6E7A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6958" y="553501"/>
            <a:ext cx="2806503" cy="1670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1773F5-EAF0-7017-E256-7C6F1A7FC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537" y="783033"/>
            <a:ext cx="3972804" cy="14408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7BC07B-9203-4A7C-A270-8E99C87427E9}"/>
              </a:ext>
            </a:extLst>
          </p:cNvPr>
          <p:cNvSpPr txBox="1"/>
          <p:nvPr/>
        </p:nvSpPr>
        <p:spPr>
          <a:xfrm>
            <a:off x="8616950" y="18415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602872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"/>
          <p:cNvSpPr/>
          <p:nvPr/>
        </p:nvSpPr>
        <p:spPr>
          <a:xfrm>
            <a:off x="3908100" y="-56475"/>
            <a:ext cx="1327800" cy="1341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4"/>
          <p:cNvSpPr/>
          <p:nvPr/>
        </p:nvSpPr>
        <p:spPr>
          <a:xfrm>
            <a:off x="6930719" y="3873225"/>
            <a:ext cx="1327800" cy="1341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4"/>
          <p:cNvSpPr/>
          <p:nvPr/>
        </p:nvSpPr>
        <p:spPr>
          <a:xfrm>
            <a:off x="1053130" y="3873225"/>
            <a:ext cx="1327800" cy="1341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4"/>
          <p:cNvSpPr txBox="1">
            <a:spLocks noGrp="1"/>
          </p:cNvSpPr>
          <p:nvPr>
            <p:ph type="ctrTitle"/>
          </p:nvPr>
        </p:nvSpPr>
        <p:spPr>
          <a:xfrm>
            <a:off x="555024" y="145756"/>
            <a:ext cx="1497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400"/>
              <a:t>Dataset</a:t>
            </a:r>
            <a:endParaRPr sz="2400"/>
          </a:p>
        </p:txBody>
      </p:sp>
      <p:sp>
        <p:nvSpPr>
          <p:cNvPr id="271" name="Google Shape;271;p4"/>
          <p:cNvSpPr txBox="1">
            <a:spLocks noGrp="1"/>
          </p:cNvSpPr>
          <p:nvPr>
            <p:ph type="ctrTitle" idx="3"/>
          </p:nvPr>
        </p:nvSpPr>
        <p:spPr>
          <a:xfrm>
            <a:off x="3767200" y="2613025"/>
            <a:ext cx="15819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chemeClr val="dk1"/>
                </a:solidFill>
              </a:rPr>
              <a:t>Adelyn Keller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2" name="Google Shape;272;p4"/>
          <p:cNvSpPr txBox="1">
            <a:spLocks noGrp="1"/>
          </p:cNvSpPr>
          <p:nvPr>
            <p:ph type="ctrTitle" idx="4"/>
          </p:nvPr>
        </p:nvSpPr>
        <p:spPr>
          <a:xfrm>
            <a:off x="6148400" y="3425225"/>
            <a:ext cx="15819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chemeClr val="dk1"/>
                </a:solidFill>
              </a:rPr>
              <a:t>Charles Jones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73" name="Google Shape;27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60572" y="1669454"/>
            <a:ext cx="2537144" cy="2696666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74" name="Google Shape;274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14135" y="1147503"/>
            <a:ext cx="2488029" cy="280848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75" name="Google Shape;275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4037" y="2046291"/>
            <a:ext cx="1916859" cy="2395076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276" name="Google Shape;276;p4"/>
          <p:cNvSpPr txBox="1"/>
          <p:nvPr/>
        </p:nvSpPr>
        <p:spPr>
          <a:xfrm>
            <a:off x="1010859" y="4594832"/>
            <a:ext cx="1412342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0" i="0" u="none" strike="noStrike" cap="none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rPr>
              <a:t>Fig: 20 selected words</a:t>
            </a:r>
            <a:endParaRPr/>
          </a:p>
        </p:txBody>
      </p:sp>
      <p:sp>
        <p:nvSpPr>
          <p:cNvPr id="277" name="Google Shape;277;p4"/>
          <p:cNvSpPr txBox="1"/>
          <p:nvPr/>
        </p:nvSpPr>
        <p:spPr>
          <a:xfrm>
            <a:off x="6972990" y="4514041"/>
            <a:ext cx="1412342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0" i="0" u="none" strike="noStrike" cap="none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rPr>
              <a:t>Fig: Visual of the Dataset</a:t>
            </a:r>
            <a:endParaRPr/>
          </a:p>
        </p:txBody>
      </p:sp>
      <p:sp>
        <p:nvSpPr>
          <p:cNvPr id="278" name="Google Shape;278;p4"/>
          <p:cNvSpPr txBox="1"/>
          <p:nvPr/>
        </p:nvSpPr>
        <p:spPr>
          <a:xfrm>
            <a:off x="3908100" y="4132802"/>
            <a:ext cx="1412342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0" i="0" u="none" strike="noStrike" cap="none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rPr>
              <a:t>Fig: Sample speakers</a:t>
            </a:r>
            <a:endParaRPr/>
          </a:p>
        </p:txBody>
      </p:sp>
      <p:sp>
        <p:nvSpPr>
          <p:cNvPr id="279" name="Google Shape;279;p4"/>
          <p:cNvSpPr txBox="1"/>
          <p:nvPr/>
        </p:nvSpPr>
        <p:spPr>
          <a:xfrm>
            <a:off x="1010859" y="665472"/>
            <a:ext cx="6476333" cy="13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⮚"/>
            </a:pPr>
            <a:r>
              <a:rPr lang="en" sz="1100" b="0" i="0" u="none" strike="noStrike" cap="none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rPr>
              <a:t>20 words</a:t>
            </a:r>
            <a:endParaRPr/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⮚"/>
            </a:pPr>
            <a:r>
              <a:rPr lang="en" sz="1100" b="0" i="0" u="none" strike="noStrike" cap="none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rPr>
              <a:t>65 Speakers</a:t>
            </a:r>
            <a:endParaRPr/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⮚"/>
            </a:pPr>
            <a:r>
              <a:rPr lang="en" sz="1100" b="0" i="0" u="none" strike="noStrike" cap="none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rPr>
              <a:t>4000 videos</a:t>
            </a:r>
            <a:endParaRPr/>
          </a:p>
        </p:txBody>
      </p:sp>
      <p:sp>
        <p:nvSpPr>
          <p:cNvPr id="280" name="Google Shape;280;p4"/>
          <p:cNvSpPr/>
          <p:nvPr/>
        </p:nvSpPr>
        <p:spPr>
          <a:xfrm>
            <a:off x="0" y="0"/>
            <a:ext cx="215668" cy="5143500"/>
          </a:xfrm>
          <a:prstGeom prst="rect">
            <a:avLst/>
          </a:prstGeom>
          <a:solidFill>
            <a:srgbClr val="323232">
              <a:alpha val="7215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53B309-B0F5-44B0-9B00-519F9F039982}"/>
              </a:ext>
            </a:extLst>
          </p:cNvPr>
          <p:cNvSpPr txBox="1"/>
          <p:nvPr/>
        </p:nvSpPr>
        <p:spPr>
          <a:xfrm>
            <a:off x="8616950" y="18415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14000"/>
          </a:blip>
          <a:stretch>
            <a:fillRect/>
          </a:stretch>
        </a:blip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"/>
          <p:cNvSpPr txBox="1">
            <a:spLocks noGrp="1"/>
          </p:cNvSpPr>
          <p:nvPr>
            <p:ph type="ctrTitle" idx="3"/>
          </p:nvPr>
        </p:nvSpPr>
        <p:spPr>
          <a:xfrm>
            <a:off x="491107" y="294894"/>
            <a:ext cx="3971609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Speaker Segment</a:t>
            </a:r>
            <a:endParaRPr sz="2000"/>
          </a:p>
        </p:txBody>
      </p:sp>
      <p:sp>
        <p:nvSpPr>
          <p:cNvPr id="286" name="Google Shape;286;p5"/>
          <p:cNvSpPr/>
          <p:nvPr/>
        </p:nvSpPr>
        <p:spPr>
          <a:xfrm>
            <a:off x="0" y="0"/>
            <a:ext cx="215668" cy="5143500"/>
          </a:xfrm>
          <a:prstGeom prst="rect">
            <a:avLst/>
          </a:prstGeom>
          <a:solidFill>
            <a:srgbClr val="323232">
              <a:alpha val="7215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5"/>
          <p:cNvSpPr txBox="1"/>
          <p:nvPr/>
        </p:nvSpPr>
        <p:spPr>
          <a:xfrm>
            <a:off x="2386779" y="3959456"/>
            <a:ext cx="6476333" cy="13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⮚"/>
            </a:pPr>
            <a:r>
              <a:rPr lang="en" sz="1200" b="1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Challenging due to the diverse accents.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⮚"/>
            </a:pPr>
            <a:r>
              <a:rPr lang="en" sz="1200" b="1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Selected individuals from Dhaka to maintain consistency.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⮚"/>
            </a:pPr>
            <a:r>
              <a:rPr lang="en" sz="1200" b="1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Observed pronunciation differences.</a:t>
            </a:r>
            <a:endParaRPr/>
          </a:p>
          <a:p>
            <a:pPr marL="285750" marR="0" lvl="0" indent="-57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endParaRPr sz="1200" b="1" i="0" u="none" strike="noStrike" cap="none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endParaRPr sz="700" b="1" i="0" u="none" strike="noStrike" cap="none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29058" y="693143"/>
            <a:ext cx="4485884" cy="2938352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sp>
        <p:nvSpPr>
          <p:cNvPr id="289" name="Google Shape;289;p5"/>
          <p:cNvSpPr txBox="1"/>
          <p:nvPr/>
        </p:nvSpPr>
        <p:spPr>
          <a:xfrm>
            <a:off x="3986331" y="3607586"/>
            <a:ext cx="1412342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0" i="0" u="none" strike="noStrike" cap="none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rPr>
              <a:t>Fig: Bangla Dialects</a:t>
            </a: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5DFEFC-55F3-4DEE-92C0-E1E7F81B2CE6}"/>
              </a:ext>
            </a:extLst>
          </p:cNvPr>
          <p:cNvSpPr txBox="1"/>
          <p:nvPr/>
        </p:nvSpPr>
        <p:spPr>
          <a:xfrm>
            <a:off x="8616950" y="18415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14000"/>
          </a:blip>
          <a:stretch>
            <a:fillRect/>
          </a:stretch>
        </a:blip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6"/>
          <p:cNvSpPr txBox="1">
            <a:spLocks noGrp="1"/>
          </p:cNvSpPr>
          <p:nvPr>
            <p:ph type="ctrTitle" idx="3"/>
          </p:nvPr>
        </p:nvSpPr>
        <p:spPr>
          <a:xfrm>
            <a:off x="476930" y="288051"/>
            <a:ext cx="3971609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Exploratory Data Analysis</a:t>
            </a:r>
            <a:endParaRPr sz="2000"/>
          </a:p>
        </p:txBody>
      </p:sp>
      <p:sp>
        <p:nvSpPr>
          <p:cNvPr id="295" name="Google Shape;295;p6"/>
          <p:cNvSpPr/>
          <p:nvPr/>
        </p:nvSpPr>
        <p:spPr>
          <a:xfrm>
            <a:off x="0" y="0"/>
            <a:ext cx="215668" cy="5143500"/>
          </a:xfrm>
          <a:prstGeom prst="rect">
            <a:avLst/>
          </a:prstGeom>
          <a:solidFill>
            <a:srgbClr val="323232">
              <a:alpha val="7215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6"/>
          <p:cNvSpPr txBox="1"/>
          <p:nvPr/>
        </p:nvSpPr>
        <p:spPr>
          <a:xfrm>
            <a:off x="913876" y="3836409"/>
            <a:ext cx="6476333" cy="13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" sz="1100" b="0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Balanced data</a:t>
            </a:r>
            <a:endParaRPr sz="1200" dirty="0"/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100" b="0" i="0" u="none" strike="noStrike" cap="none" dirty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930" y="1533280"/>
            <a:ext cx="3800879" cy="1868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D444FB6-31A6-46E8-8543-18AF28C01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514" y="457754"/>
            <a:ext cx="4415485" cy="186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08B4D4-0ACC-47FE-B528-69E7064C63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9514" y="2571749"/>
            <a:ext cx="4190785" cy="2286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393F66-9F6B-2FC0-D300-01367524BAAE}"/>
              </a:ext>
            </a:extLst>
          </p:cNvPr>
          <p:cNvSpPr txBox="1"/>
          <p:nvPr/>
        </p:nvSpPr>
        <p:spPr>
          <a:xfrm>
            <a:off x="5726246" y="4609181"/>
            <a:ext cx="1041010" cy="21544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No of videos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57F102-C94D-4CC9-9F61-25A6B1C36424}"/>
              </a:ext>
            </a:extLst>
          </p:cNvPr>
          <p:cNvSpPr txBox="1"/>
          <p:nvPr/>
        </p:nvSpPr>
        <p:spPr>
          <a:xfrm>
            <a:off x="8616950" y="18415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1EB521-421C-454C-8059-6697C7788682}"/>
              </a:ext>
            </a:extLst>
          </p:cNvPr>
          <p:cNvSpPr txBox="1"/>
          <p:nvPr/>
        </p:nvSpPr>
        <p:spPr>
          <a:xfrm>
            <a:off x="1881079" y="3430236"/>
            <a:ext cx="128272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Fig : Number of videos per word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348F4-189B-46BE-A55E-C52B9D6EA759}"/>
              </a:ext>
            </a:extLst>
          </p:cNvPr>
          <p:cNvSpPr txBox="1"/>
          <p:nvPr/>
        </p:nvSpPr>
        <p:spPr>
          <a:xfrm>
            <a:off x="6345129" y="2338664"/>
            <a:ext cx="110158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Fig : Average time of video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BEC1D6-C35B-4DAB-84AC-3D0E27393168}"/>
              </a:ext>
            </a:extLst>
          </p:cNvPr>
          <p:cNvSpPr txBox="1"/>
          <p:nvPr/>
        </p:nvSpPr>
        <p:spPr>
          <a:xfrm>
            <a:off x="6486194" y="4901590"/>
            <a:ext cx="77136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Fig : Total videos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7000"/>
          </a:blip>
          <a:stretch>
            <a:fillRect/>
          </a:stretch>
        </a:blip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"/>
          <p:cNvSpPr txBox="1"/>
          <p:nvPr/>
        </p:nvSpPr>
        <p:spPr>
          <a:xfrm>
            <a:off x="441704" y="419669"/>
            <a:ext cx="3971609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Font typeface="DM Serif Display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Preprocessing</a:t>
            </a:r>
            <a:endParaRPr/>
          </a:p>
        </p:txBody>
      </p:sp>
      <p:sp>
        <p:nvSpPr>
          <p:cNvPr id="304" name="Google Shape;304;p7"/>
          <p:cNvSpPr txBox="1"/>
          <p:nvPr/>
        </p:nvSpPr>
        <p:spPr>
          <a:xfrm>
            <a:off x="625924" y="1058959"/>
            <a:ext cx="4075776" cy="3393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None/>
            </a:pPr>
            <a:r>
              <a:rPr lang="en" sz="1400" b="1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Video Editing</a:t>
            </a:r>
            <a:endParaRPr dirty="0"/>
          </a:p>
          <a:p>
            <a:pPr marL="2857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" sz="1100" b="0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Adjusted poor lightings</a:t>
            </a:r>
            <a:endParaRPr sz="1200" dirty="0"/>
          </a:p>
          <a:p>
            <a:pPr marL="2857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" sz="1100" dirty="0">
                <a:solidFill>
                  <a:srgbClr val="212121"/>
                </a:solidFill>
              </a:rPr>
              <a:t>Cut</a:t>
            </a:r>
            <a:r>
              <a:rPr lang="en" sz="1100" b="0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words from </a:t>
            </a:r>
            <a:r>
              <a:rPr lang="en" sz="1100" dirty="0">
                <a:solidFill>
                  <a:srgbClr val="212121"/>
                </a:solidFill>
              </a:rPr>
              <a:t>mixed word</a:t>
            </a:r>
            <a:r>
              <a:rPr lang="en" sz="1100" b="0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videos</a:t>
            </a:r>
            <a:endParaRPr sz="1200" dirty="0"/>
          </a:p>
          <a:p>
            <a:pPr marL="2857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" sz="1100" b="0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Trimming unnecessary parts</a:t>
            </a:r>
            <a:endParaRPr sz="1200" dirty="0"/>
          </a:p>
          <a:p>
            <a:pPr marL="2857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" sz="1100" b="0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Remove unusable videos</a:t>
            </a:r>
            <a:endParaRPr sz="1200" dirty="0"/>
          </a:p>
          <a:p>
            <a: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None/>
            </a:pPr>
            <a:endParaRPr sz="1200" b="0" i="0" u="none" strike="noStrike" cap="none" dirty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None/>
            </a:pPr>
            <a:endParaRPr sz="1200" b="0" i="0" u="none" strike="noStrike" cap="none" dirty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None/>
            </a:pPr>
            <a:endParaRPr sz="1200" b="0" i="0" u="none" strike="noStrike" cap="none" dirty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None/>
            </a:pPr>
            <a:r>
              <a:rPr lang="en" sz="1400" b="1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Extract Frames</a:t>
            </a:r>
            <a:endParaRPr dirty="0"/>
          </a:p>
          <a:p>
            <a:pPr marL="2857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" sz="1100" b="0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Converts video into frames.</a:t>
            </a:r>
            <a:endParaRPr sz="1200" dirty="0"/>
          </a:p>
          <a:p>
            <a:pPr marL="2857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" sz="1100" b="0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Saves each frame as image.</a:t>
            </a:r>
            <a:endParaRPr sz="1200" dirty="0"/>
          </a:p>
          <a:p>
            <a:pPr marL="2857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" sz="1100" b="0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Control number of frames extracted per second.</a:t>
            </a:r>
            <a:endParaRPr sz="1200" dirty="0"/>
          </a:p>
          <a:p>
            <a:pPr marL="2857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" sz="1100" b="0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Extracted 30 frames per video.</a:t>
            </a:r>
            <a:endParaRPr sz="1200" dirty="0"/>
          </a:p>
          <a:p>
            <a:pPr marL="2857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" sz="1100" dirty="0">
                <a:solidFill>
                  <a:srgbClr val="212121"/>
                </a:solidFill>
              </a:rPr>
              <a:t>G</a:t>
            </a:r>
            <a:r>
              <a:rPr lang="en" sz="1100" b="0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rayscale</a:t>
            </a:r>
            <a:endParaRPr sz="1200" dirty="0"/>
          </a:p>
          <a:p>
            <a:pPr marL="285750" marR="0" lvl="0" indent="-57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200" b="0" i="0" u="none" strike="noStrike" cap="none" dirty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1379887"/>
            <a:ext cx="4151994" cy="192717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7"/>
          <p:cNvSpPr txBox="1"/>
          <p:nvPr/>
        </p:nvSpPr>
        <p:spPr>
          <a:xfrm>
            <a:off x="5990605" y="3359726"/>
            <a:ext cx="131478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 : Lip reading process</a:t>
            </a: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247316-FBD4-4B6C-BF61-A9043F267494}"/>
              </a:ext>
            </a:extLst>
          </p:cNvPr>
          <p:cNvSpPr txBox="1"/>
          <p:nvPr/>
        </p:nvSpPr>
        <p:spPr>
          <a:xfrm>
            <a:off x="8616950" y="18415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7000"/>
          </a:blip>
          <a:stretch>
            <a:fillRect/>
          </a:stretch>
        </a:blip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8"/>
          <p:cNvSpPr txBox="1"/>
          <p:nvPr/>
        </p:nvSpPr>
        <p:spPr>
          <a:xfrm>
            <a:off x="441704" y="419669"/>
            <a:ext cx="3971609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Font typeface="DM Serif Display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Preprocessing</a:t>
            </a:r>
            <a:endParaRPr/>
          </a:p>
        </p:txBody>
      </p:sp>
      <p:sp>
        <p:nvSpPr>
          <p:cNvPr id="312" name="Google Shape;312;p8"/>
          <p:cNvSpPr txBox="1"/>
          <p:nvPr/>
        </p:nvSpPr>
        <p:spPr>
          <a:xfrm>
            <a:off x="604823" y="1136331"/>
            <a:ext cx="4075776" cy="4295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None/>
            </a:pPr>
            <a:r>
              <a:rPr lang="en" sz="1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Face Detection &amp; Crop Lip Region</a:t>
            </a:r>
            <a:endParaRPr sz="1200" dirty="0"/>
          </a:p>
          <a:p>
            <a:pPr marL="114300"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sz="1200" dirty="0"/>
          </a:p>
          <a:p>
            <a:pPr marL="285750" marR="0" lvl="0" indent="-171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" sz="1100" dirty="0">
                <a:solidFill>
                  <a:srgbClr val="212121"/>
                </a:solidFill>
              </a:rPr>
              <a:t>F</a:t>
            </a:r>
            <a:r>
              <a:rPr lang="en" sz="1100" b="0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ace landmark predictor and frontal face detector.</a:t>
            </a:r>
            <a:endParaRPr sz="1200" dirty="0"/>
          </a:p>
          <a:p>
            <a:pPr marL="285750" marR="0" lvl="0" indent="-171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" sz="1100" b="0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“face_detector” from dlib library to identify face locations.</a:t>
            </a:r>
            <a:endParaRPr sz="1200" dirty="0"/>
          </a:p>
          <a:p>
            <a:pPr marL="285750" marR="0" lvl="0" indent="-171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" sz="1100" b="0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lip_region_scale for adjusting lip region size.</a:t>
            </a:r>
            <a:endParaRPr sz="1200" dirty="0"/>
          </a:p>
          <a:p>
            <a:pPr marL="285750" marR="0" lvl="0" indent="-171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" sz="1100" b="0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Defines dimensions for the lip region.</a:t>
            </a:r>
            <a:endParaRPr sz="1200" dirty="0"/>
          </a:p>
          <a:p>
            <a:pPr marL="11430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None/>
            </a:pPr>
            <a:endParaRPr sz="1100" b="0" i="0" u="none" strike="noStrike" cap="none" dirty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None/>
            </a:pPr>
            <a:endParaRPr sz="1100" b="0" i="0" u="none" strike="noStrike" cap="none" dirty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None/>
            </a:pPr>
            <a:r>
              <a:rPr lang="en" sz="1200" b="1" i="0" u="none" strike="noStrike" cap="none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Resize and Normalization</a:t>
            </a:r>
            <a:endParaRPr sz="1200" dirty="0"/>
          </a:p>
          <a:p>
            <a:pPr marL="285750" marR="0" lvl="0" indent="-171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" sz="1100" dirty="0">
                <a:solidFill>
                  <a:schemeClr val="lt1"/>
                </a:solidFill>
              </a:rPr>
              <a:t>Images </a:t>
            </a:r>
            <a:r>
              <a:rPr lang="en"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resized to a fixed height and width (200x100).</a:t>
            </a:r>
            <a:endParaRPr sz="1200" dirty="0"/>
          </a:p>
          <a:p>
            <a:pPr marL="285750" marR="0" lvl="0" indent="-171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"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Scaling pixel values in between 0 and 1.</a:t>
            </a:r>
            <a:endParaRPr sz="1200" dirty="0"/>
          </a:p>
          <a:p>
            <a:pPr marL="285750" marR="0" lvl="0" indent="-57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100" b="0" i="0" u="none" strike="noStrike" cap="none" dirty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93185" y="897966"/>
            <a:ext cx="3553691" cy="157854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8"/>
          <p:cNvSpPr txBox="1"/>
          <p:nvPr/>
        </p:nvSpPr>
        <p:spPr>
          <a:xfrm>
            <a:off x="6260728" y="2666990"/>
            <a:ext cx="1218603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 : Lip Segmentation</a:t>
            </a: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30C3A1-A06A-4706-B27C-AC92E140B55D}"/>
              </a:ext>
            </a:extLst>
          </p:cNvPr>
          <p:cNvSpPr txBox="1"/>
          <p:nvPr/>
        </p:nvSpPr>
        <p:spPr>
          <a:xfrm>
            <a:off x="8616950" y="18415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vestment Business Plan By Slidesgo">
  <a:themeElements>
    <a:clrScheme name="Simple Light">
      <a:dk1>
        <a:srgbClr val="F3F3F3"/>
      </a:dk1>
      <a:lt1>
        <a:srgbClr val="434343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tt</Template>
  <TotalTime>187</TotalTime>
  <Words>1147</Words>
  <Application>Microsoft Office PowerPoint</Application>
  <PresentationFormat>On-screen Show (16:9)</PresentationFormat>
  <Paragraphs>230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DM Serif Display</vt:lpstr>
      <vt:lpstr>Roboto</vt:lpstr>
      <vt:lpstr>Noto Sans Symbols</vt:lpstr>
      <vt:lpstr>Open Sans</vt:lpstr>
      <vt:lpstr>Vrinda</vt:lpstr>
      <vt:lpstr>Open Sans Light</vt:lpstr>
      <vt:lpstr>Investment Business Plan By Slidesgo</vt:lpstr>
      <vt:lpstr>PowerPoint Presentation</vt:lpstr>
      <vt:lpstr>Lip-Reading</vt:lpstr>
      <vt:lpstr>Problem</vt:lpstr>
      <vt:lpstr>PowerPoint Presentation</vt:lpstr>
      <vt:lpstr>Dataset</vt:lpstr>
      <vt:lpstr>Speaker Segment</vt:lpstr>
      <vt:lpstr>Exploratory Data Analysis</vt:lpstr>
      <vt:lpstr>PowerPoint Presentation</vt:lpstr>
      <vt:lpstr>PowerPoint Presentation</vt:lpstr>
      <vt:lpstr>PowerPoint Presentation</vt:lpstr>
      <vt:lpstr>Architecture:  CNN-RNN</vt:lpstr>
      <vt:lpstr>Model:  LipNet</vt:lpstr>
      <vt:lpstr>Model:  Autoencoder-Decoder </vt:lpstr>
      <vt:lpstr>Custom Model 1: </vt:lpstr>
      <vt:lpstr>Custom Model 2: 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Ariful Hassan</dc:creator>
  <cp:lastModifiedBy>User</cp:lastModifiedBy>
  <cp:revision>10</cp:revision>
  <dcterms:created xsi:type="dcterms:W3CDTF">2024-01-12T17:29:50Z</dcterms:created>
  <dcterms:modified xsi:type="dcterms:W3CDTF">2024-01-15T19:03:41Z</dcterms:modified>
</cp:coreProperties>
</file>